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  <p:sldMasterId id="2147483648" r:id="rId2"/>
    <p:sldMasterId id="2147483655" r:id="rId3"/>
  </p:sldMasterIdLst>
  <p:notesMasterIdLst>
    <p:notesMasterId r:id="rId26"/>
  </p:notesMasterIdLst>
  <p:sldIdLst>
    <p:sldId id="278" r:id="rId4"/>
    <p:sldId id="257" r:id="rId5"/>
    <p:sldId id="260" r:id="rId6"/>
    <p:sldId id="282" r:id="rId7"/>
    <p:sldId id="281" r:id="rId8"/>
    <p:sldId id="283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3" r:id="rId19"/>
    <p:sldId id="295" r:id="rId20"/>
    <p:sldId id="296" r:id="rId21"/>
    <p:sldId id="297" r:id="rId22"/>
    <p:sldId id="298" r:id="rId23"/>
    <p:sldId id="268" r:id="rId24"/>
    <p:sldId id="284" r:id="rId25"/>
  </p:sldIdLst>
  <p:sldSz cx="12192000" cy="6858000"/>
  <p:notesSz cx="6858000" cy="9144000"/>
  <p:embeddedFontLs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162" userDrawn="1">
          <p15:clr>
            <a:srgbClr val="A4A3A4"/>
          </p15:clr>
        </p15:guide>
        <p15:guide id="2" pos="960" userDrawn="1">
          <p15:clr>
            <a:srgbClr val="A4A3A4"/>
          </p15:clr>
        </p15:guide>
        <p15:guide id="3" pos="4815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l6kOV+RprX8FBicXWB6VXowmlj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gnese Glauda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DF4"/>
    <a:srgbClr val="081944"/>
    <a:srgbClr val="72A9D9"/>
    <a:srgbClr val="C4CAD3"/>
    <a:srgbClr val="60ABDE"/>
    <a:srgbClr val="050617"/>
    <a:srgbClr val="011339"/>
    <a:srgbClr val="000E2A"/>
    <a:srgbClr val="00F78E"/>
    <a:srgbClr val="001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8"/>
    <p:restoredTop sz="89295" autoAdjust="0"/>
  </p:normalViewPr>
  <p:slideViewPr>
    <p:cSldViewPr snapToGrid="0">
      <p:cViewPr varScale="1">
        <p:scale>
          <a:sx n="73" d="100"/>
          <a:sy n="73" d="100"/>
        </p:scale>
        <p:origin x="1224" y="101"/>
      </p:cViewPr>
      <p:guideLst>
        <p:guide orient="horz" pos="1162"/>
        <p:guide pos="960"/>
        <p:guide pos="4815"/>
        <p:guide orient="horz" pos="32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3173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9350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it-IT" dirty="0"/>
              <a:t>Rappresenta la più recente generazione di scenari climatici utilizzati dall'IPCC. Utilizza i percorsi di concentrazione rappresentativa (RCP) insieme ai percorsi socioeconomici condivisi (SSP), creando una matrice di possibili futuri climatici.</a:t>
            </a:r>
          </a:p>
        </p:txBody>
      </p:sp>
    </p:spTree>
    <p:extLst>
      <p:ext uri="{BB962C8B-B14F-4D97-AF65-F5344CB8AC3E}">
        <p14:creationId xmlns:p14="http://schemas.microsoft.com/office/powerpoint/2010/main" val="3749232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4">
            <a:extLst>
              <a:ext uri="{FF2B5EF4-FFF2-40B4-BE49-F238E27FC236}">
                <a16:creationId xmlns:a16="http://schemas.microsoft.com/office/drawing/2014/main" id="{08557787-ED1C-EA30-7672-52BE08D4F2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21000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userDrawn="1">
  <p:cSld name="Diapositiva tito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;p83">
            <a:extLst>
              <a:ext uri="{FF2B5EF4-FFF2-40B4-BE49-F238E27FC236}">
                <a16:creationId xmlns:a16="http://schemas.microsoft.com/office/drawing/2014/main" id="{E23DAFF6-667A-4E09-7944-E4CCD44BE6EA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28386" y="196868"/>
            <a:ext cx="2375786" cy="65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200" b="1"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dirty="0"/>
              <a:t>Text Here</a:t>
            </a:r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One Section Slide" userDrawn="1">
  <p:cSld name="2_One Section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;p83">
            <a:extLst>
              <a:ext uri="{FF2B5EF4-FFF2-40B4-BE49-F238E27FC236}">
                <a16:creationId xmlns:a16="http://schemas.microsoft.com/office/drawing/2014/main" id="{E29C21DA-6511-3BC6-9D60-3B31872E566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328386" y="196868"/>
            <a:ext cx="2375786" cy="65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200" b="1">
                <a:solidFill>
                  <a:schemeClr val="bg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it-IT" dirty="0"/>
              <a:t>Text Here</a:t>
            </a:r>
            <a:endParaRPr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3D96F595-1B8C-8247-85E9-7046509E26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085" y="1946455"/>
            <a:ext cx="2889261" cy="54923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it-IT" dirty="0"/>
              <a:t>Text Here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459FAAC9-FB9D-A2E1-7695-2DA6CFD2E8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335" y="2622477"/>
            <a:ext cx="3769286" cy="2419289"/>
          </a:xfrm>
          <a:prstGeom prst="rect">
            <a:avLst/>
          </a:prstGeom>
        </p:spPr>
        <p:txBody>
          <a:bodyPr/>
          <a:lstStyle>
            <a:lvl1pPr>
              <a:lnSpc>
                <a:spcPts val="2480"/>
              </a:lnSpc>
              <a:defRPr sz="1900" b="0">
                <a:solidFill>
                  <a:srgbClr val="050617"/>
                </a:solidFill>
              </a:defRPr>
            </a:lvl1pPr>
          </a:lstStyle>
          <a:p>
            <a:pPr lvl="0"/>
            <a:r>
              <a:rPr lang="it-IT" dirty="0" err="1"/>
              <a:t>Current</a:t>
            </a:r>
            <a:r>
              <a:rPr lang="it-IT" dirty="0"/>
              <a:t> text </a:t>
            </a:r>
            <a:r>
              <a:rPr lang="it-IT" dirty="0" err="1"/>
              <a:t>here</a:t>
            </a:r>
            <a:r>
              <a:rPr lang="it-IT" dirty="0"/>
              <a:t>.</a:t>
            </a:r>
          </a:p>
          <a:p>
            <a:pPr lvl="0"/>
            <a:r>
              <a:rPr lang="it-IT" dirty="0"/>
              <a:t>Text </a:t>
            </a:r>
            <a:r>
              <a:rPr lang="it-IT" dirty="0" err="1"/>
              <a:t>here</a:t>
            </a:r>
            <a:r>
              <a:rPr lang="it-IT" dirty="0"/>
              <a:t>,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One Section Slide">
  <p:cSld name="3_One Section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>
            <a:spLocks noGrp="1"/>
          </p:cNvSpPr>
          <p:nvPr>
            <p:ph type="title"/>
          </p:nvPr>
        </p:nvSpPr>
        <p:spPr>
          <a:xfrm>
            <a:off x="599016" y="575019"/>
            <a:ext cx="48768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15" name="Google Shape;15;p29"/>
          <p:cNvSpPr>
            <a:spLocks noGrp="1"/>
          </p:cNvSpPr>
          <p:nvPr>
            <p:ph type="pic" idx="2"/>
          </p:nvPr>
        </p:nvSpPr>
        <p:spPr>
          <a:xfrm>
            <a:off x="5783793" y="0"/>
            <a:ext cx="579860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9"/>
          <p:cNvSpPr txBox="1">
            <a:spLocks noGrp="1"/>
          </p:cNvSpPr>
          <p:nvPr>
            <p:ph type="body" idx="1"/>
          </p:nvPr>
        </p:nvSpPr>
        <p:spPr>
          <a:xfrm>
            <a:off x="594733" y="3072977"/>
            <a:ext cx="4631139" cy="31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body" idx="3"/>
          </p:nvPr>
        </p:nvSpPr>
        <p:spPr>
          <a:xfrm>
            <a:off x="594733" y="2656167"/>
            <a:ext cx="4634868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1250" b="1"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093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1C29D23-0A20-5B5D-BB9F-91F82D4B3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2085" y="1946455"/>
            <a:ext cx="2889261" cy="549239"/>
          </a:xfrm>
          <a:prstGeom prst="rect">
            <a:avLst/>
          </a:prstGeom>
        </p:spPr>
        <p:txBody>
          <a:bodyPr/>
          <a:lstStyle>
            <a:lvl1pPr>
              <a:defRPr sz="28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it-IT" dirty="0"/>
              <a:t>Text Here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E492FC51-43F4-115A-CEFA-33F7AF272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335" y="2622477"/>
            <a:ext cx="3769286" cy="2419289"/>
          </a:xfrm>
          <a:prstGeom prst="rect">
            <a:avLst/>
          </a:prstGeom>
        </p:spPr>
        <p:txBody>
          <a:bodyPr/>
          <a:lstStyle>
            <a:lvl1pPr>
              <a:lnSpc>
                <a:spcPts val="2480"/>
              </a:lnSpc>
              <a:defRPr sz="1900" b="0">
                <a:solidFill>
                  <a:srgbClr val="050617"/>
                </a:solidFill>
              </a:defRPr>
            </a:lvl1pPr>
          </a:lstStyle>
          <a:p>
            <a:pPr lvl="0"/>
            <a:r>
              <a:rPr lang="it-IT" dirty="0" err="1"/>
              <a:t>Current</a:t>
            </a:r>
            <a:r>
              <a:rPr lang="it-IT" dirty="0"/>
              <a:t> text </a:t>
            </a:r>
            <a:r>
              <a:rPr lang="it-IT" dirty="0" err="1"/>
              <a:t>here</a:t>
            </a:r>
            <a:r>
              <a:rPr lang="it-IT" dirty="0"/>
              <a:t>.</a:t>
            </a:r>
          </a:p>
          <a:p>
            <a:pPr lvl="0"/>
            <a:r>
              <a:rPr lang="it-IT" dirty="0"/>
              <a:t>Text </a:t>
            </a:r>
            <a:r>
              <a:rPr lang="it-IT" dirty="0" err="1"/>
              <a:t>here</a:t>
            </a:r>
            <a:r>
              <a:rPr lang="it-IT" dirty="0"/>
              <a:t>,</a:t>
            </a:r>
          </a:p>
        </p:txBody>
      </p:sp>
      <p:sp>
        <p:nvSpPr>
          <p:cNvPr id="15" name="Segnaposto immagine 14">
            <a:extLst>
              <a:ext uri="{FF2B5EF4-FFF2-40B4-BE49-F238E27FC236}">
                <a16:creationId xmlns:a16="http://schemas.microsoft.com/office/drawing/2014/main" id="{8CDB8D08-C71A-67D4-2B63-6A1EB2878E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9395" y="1380931"/>
            <a:ext cx="6512768" cy="4963886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68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contenuto 12">
            <a:extLst>
              <a:ext uri="{FF2B5EF4-FFF2-40B4-BE49-F238E27FC236}">
                <a16:creationId xmlns:a16="http://schemas.microsoft.com/office/drawing/2014/main" id="{057E12C9-B4FD-D433-F35B-7CC2316D167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47713" y="2027238"/>
            <a:ext cx="4738687" cy="3209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/>
              <a:t>Text Here</a:t>
            </a:r>
          </a:p>
        </p:txBody>
      </p:sp>
      <p:sp>
        <p:nvSpPr>
          <p:cNvPr id="19" name="Segnaposto contenuto 12">
            <a:extLst>
              <a:ext uri="{FF2B5EF4-FFF2-40B4-BE49-F238E27FC236}">
                <a16:creationId xmlns:a16="http://schemas.microsoft.com/office/drawing/2014/main" id="{647A1564-A59C-1C4D-3361-4236C949B94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526472" y="2027238"/>
            <a:ext cx="4738687" cy="32099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857211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82;p4" descr="Immagine che contiene Terra, pianeta, Spazio esterno, Oggetto astronomico&#10;&#10;Descrizione generata automaticamente">
            <a:extLst>
              <a:ext uri="{FF2B5EF4-FFF2-40B4-BE49-F238E27FC236}">
                <a16:creationId xmlns:a16="http://schemas.microsoft.com/office/drawing/2014/main" id="{2FC45386-CBB1-72B5-08B5-32045F4873FA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39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3;p4">
            <a:extLst>
              <a:ext uri="{FF2B5EF4-FFF2-40B4-BE49-F238E27FC236}">
                <a16:creationId xmlns:a16="http://schemas.microsoft.com/office/drawing/2014/main" id="{1D1AEF9C-4FBC-D638-EDFF-6BC988C8ECF8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5162" y="-689040"/>
            <a:ext cx="6568633" cy="45499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5;p4">
            <a:extLst>
              <a:ext uri="{FF2B5EF4-FFF2-40B4-BE49-F238E27FC236}">
                <a16:creationId xmlns:a16="http://schemas.microsoft.com/office/drawing/2014/main" id="{42E5C204-2716-D62D-5E54-42DAB9AAA827}"/>
              </a:ext>
            </a:extLst>
          </p:cNvPr>
          <p:cNvSpPr txBox="1"/>
          <p:nvPr userDrawn="1"/>
        </p:nvSpPr>
        <p:spPr>
          <a:xfrm>
            <a:off x="125683" y="5928664"/>
            <a:ext cx="26115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566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www.cmcc.it</a:t>
            </a:r>
            <a:endParaRPr sz="20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" name="Google Shape;86;p4" descr="Immagine che contiene Carattere, Elementi grafici, cerchio, simbolo&#10;&#10;Descrizione generata automaticamente">
            <a:extLst>
              <a:ext uri="{FF2B5EF4-FFF2-40B4-BE49-F238E27FC236}">
                <a16:creationId xmlns:a16="http://schemas.microsoft.com/office/drawing/2014/main" id="{C74E33C9-DF5A-D893-C7D7-0FFA36311F6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9582" y="5861431"/>
            <a:ext cx="1645134" cy="40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egnaposto titolo 11">
            <a:extLst>
              <a:ext uri="{FF2B5EF4-FFF2-40B4-BE49-F238E27FC236}">
                <a16:creationId xmlns:a16="http://schemas.microsoft.com/office/drawing/2014/main" id="{B7AFFA5B-E7E3-1558-D027-13DC64968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31" y="2239689"/>
            <a:ext cx="68688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9906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360;p12">
            <a:extLst>
              <a:ext uri="{FF2B5EF4-FFF2-40B4-BE49-F238E27FC236}">
                <a16:creationId xmlns:a16="http://schemas.microsoft.com/office/drawing/2014/main" id="{510FEFE7-2E8B-F0B4-BA4F-12B7141B8FD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74" y="0"/>
            <a:ext cx="12203274" cy="102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62;p12">
            <a:extLst>
              <a:ext uri="{FF2B5EF4-FFF2-40B4-BE49-F238E27FC236}">
                <a16:creationId xmlns:a16="http://schemas.microsoft.com/office/drawing/2014/main" id="{26904A00-3F1E-03B3-9B4A-A29B2A8C9090}"/>
              </a:ext>
            </a:extLst>
          </p:cNvPr>
          <p:cNvSpPr/>
          <p:nvPr userDrawn="1"/>
        </p:nvSpPr>
        <p:spPr>
          <a:xfrm>
            <a:off x="-151579" y="1019517"/>
            <a:ext cx="12483884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63;p12">
            <a:extLst>
              <a:ext uri="{FF2B5EF4-FFF2-40B4-BE49-F238E27FC236}">
                <a16:creationId xmlns:a16="http://schemas.microsoft.com/office/drawing/2014/main" id="{9D855ADF-2D94-AF24-07FB-D625E08285B8}"/>
              </a:ext>
            </a:extLst>
          </p:cNvPr>
          <p:cNvSpPr/>
          <p:nvPr userDrawn="1"/>
        </p:nvSpPr>
        <p:spPr>
          <a:xfrm>
            <a:off x="-11274" y="6786545"/>
            <a:ext cx="12203274" cy="89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64;p12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B96CE900-9C80-077E-C857-2B65EB97FDFC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799" y="207657"/>
            <a:ext cx="1978358" cy="6754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15;p7">
            <a:extLst>
              <a:ext uri="{FF2B5EF4-FFF2-40B4-BE49-F238E27FC236}">
                <a16:creationId xmlns:a16="http://schemas.microsoft.com/office/drawing/2014/main" id="{665B9970-E931-AC7E-D621-7A3B8AA4BFBE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1274" y="0"/>
            <a:ext cx="12203274" cy="1025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7;p7">
            <a:extLst>
              <a:ext uri="{FF2B5EF4-FFF2-40B4-BE49-F238E27FC236}">
                <a16:creationId xmlns:a16="http://schemas.microsoft.com/office/drawing/2014/main" id="{37478ED4-0117-CC13-A510-353B01C3857F}"/>
              </a:ext>
            </a:extLst>
          </p:cNvPr>
          <p:cNvSpPr/>
          <p:nvPr userDrawn="1"/>
        </p:nvSpPr>
        <p:spPr>
          <a:xfrm>
            <a:off x="-151579" y="1019517"/>
            <a:ext cx="12483884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8;p7">
            <a:extLst>
              <a:ext uri="{FF2B5EF4-FFF2-40B4-BE49-F238E27FC236}">
                <a16:creationId xmlns:a16="http://schemas.microsoft.com/office/drawing/2014/main" id="{42198BF7-5F67-090D-FE9F-824CA2405BD3}"/>
              </a:ext>
            </a:extLst>
          </p:cNvPr>
          <p:cNvSpPr/>
          <p:nvPr userDrawn="1"/>
        </p:nvSpPr>
        <p:spPr>
          <a:xfrm>
            <a:off x="-11274" y="6768961"/>
            <a:ext cx="12203274" cy="89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30;p7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7DF7B28C-C84A-3539-D166-77AC83087E5F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9727799" y="207657"/>
            <a:ext cx="1978358" cy="675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95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8FD99-B898-1DC3-CA67-E5971236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99" y="2103437"/>
            <a:ext cx="9321959" cy="1325563"/>
          </a:xfrm>
        </p:spPr>
        <p:txBody>
          <a:bodyPr>
            <a:normAutofit fontScale="90000"/>
          </a:bodyPr>
          <a:lstStyle/>
          <a:p>
            <a:r>
              <a:rPr lang="it-IT" dirty="0"/>
              <a:t>SCENARI DI CAMBIAMENTO CLIMATICO:DATI NAZIONALI E NELLE AREE URBANE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0BA491-4157-5620-00F4-A9481BE89ED5}"/>
              </a:ext>
            </a:extLst>
          </p:cNvPr>
          <p:cNvSpPr txBox="1"/>
          <p:nvPr/>
        </p:nvSpPr>
        <p:spPr>
          <a:xfrm>
            <a:off x="999199" y="3523211"/>
            <a:ext cx="4882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bg1"/>
                </a:solidFill>
              </a:rPr>
              <a:t>Alessandro Pugliese</a:t>
            </a:r>
            <a:r>
              <a:rPr lang="it-IT" sz="1600" dirty="0">
                <a:solidFill>
                  <a:schemeClr val="bg1"/>
                </a:solidFill>
              </a:rPr>
              <a:t>, Paola Mercogliano, Giuliana Barbato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A0D5D9-9E97-D2E7-7EE0-9A480DCB5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503" y="5577707"/>
            <a:ext cx="2694075" cy="120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1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8F9F6B-0F6C-A12D-1392-A0EE5F25B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5" y="196868"/>
            <a:ext cx="9331003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Scenari di cambiamento climatico sull’Italia (utilizzando dati EURO-CORDEX) 2036-2065 (2050s)</a:t>
            </a:r>
          </a:p>
        </p:txBody>
      </p:sp>
      <p:pic>
        <p:nvPicPr>
          <p:cNvPr id="5" name="Immagine 4" descr="Immagine che contiene mappa,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BE321BFE-6BA5-FF59-371F-05378B06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568"/>
          <a:stretch/>
        </p:blipFill>
        <p:spPr>
          <a:xfrm>
            <a:off x="475587" y="2469339"/>
            <a:ext cx="2809437" cy="3560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53725B1-D99A-C7D3-F5CA-FECEC9BA6C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2568"/>
          <a:stretch/>
        </p:blipFill>
        <p:spPr>
          <a:xfrm>
            <a:off x="4447173" y="2467863"/>
            <a:ext cx="2810602" cy="35618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A75B4D-6A09-B9A9-5D5A-4DFE2854B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2568"/>
          <a:stretch/>
        </p:blipFill>
        <p:spPr>
          <a:xfrm>
            <a:off x="8310506" y="2467863"/>
            <a:ext cx="2809438" cy="35604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2F9A636-6CD6-45C7-41AC-D3226BBAB70B}"/>
              </a:ext>
            </a:extLst>
          </p:cNvPr>
          <p:cNvSpPr txBox="1"/>
          <p:nvPr/>
        </p:nvSpPr>
        <p:spPr>
          <a:xfrm>
            <a:off x="861848" y="1867204"/>
            <a:ext cx="106574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B050"/>
                </a:solidFill>
              </a:rPr>
              <a:t>RCP2.6                      </a:t>
            </a:r>
            <a:r>
              <a:rPr lang="it-IT" sz="3200" b="1" dirty="0">
                <a:solidFill>
                  <a:schemeClr val="bg2">
                    <a:lumMod val="75000"/>
                  </a:schemeClr>
                </a:solidFill>
              </a:rPr>
              <a:t>RCP4.5  </a:t>
            </a:r>
            <a:r>
              <a:rPr lang="it-IT" sz="3200" b="1" dirty="0">
                <a:solidFill>
                  <a:srgbClr val="00B050"/>
                </a:solidFill>
              </a:rPr>
              <a:t>                 </a:t>
            </a:r>
            <a:r>
              <a:rPr lang="it-IT" sz="3200" b="1" dirty="0">
                <a:solidFill>
                  <a:srgbClr val="C00000"/>
                </a:solidFill>
              </a:rPr>
              <a:t>RCP8.5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</p:txBody>
      </p:sp>
      <p:pic>
        <p:nvPicPr>
          <p:cNvPr id="9" name="Immagine 8" descr="Immagine che contiene mappa,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C1A1FF04-D6BD-29EF-5F80-129F2E11C0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252"/>
          <a:stretch/>
        </p:blipFill>
        <p:spPr>
          <a:xfrm>
            <a:off x="11261554" y="2256086"/>
            <a:ext cx="644045" cy="377365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AE4FFE3-930B-8FDA-E98B-94998F1B2F13}"/>
              </a:ext>
            </a:extLst>
          </p:cNvPr>
          <p:cNvSpPr txBox="1"/>
          <p:nvPr/>
        </p:nvSpPr>
        <p:spPr>
          <a:xfrm>
            <a:off x="157655" y="1159609"/>
            <a:ext cx="1155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HW= Numero di giorni con temperatura massima giornaliera maggiore di 35°C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BB7F9C-3671-23A0-0D94-48D13BF187FE}"/>
              </a:ext>
            </a:extLst>
          </p:cNvPr>
          <p:cNvSpPr txBox="1"/>
          <p:nvPr/>
        </p:nvSpPr>
        <p:spPr>
          <a:xfrm>
            <a:off x="10535032" y="1328741"/>
            <a:ext cx="1656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1</a:t>
            </a:r>
          </a:p>
        </p:txBody>
      </p:sp>
    </p:spTree>
    <p:extLst>
      <p:ext uri="{BB962C8B-B14F-4D97-AF65-F5344CB8AC3E}">
        <p14:creationId xmlns:p14="http://schemas.microsoft.com/office/powerpoint/2010/main" val="1091985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D8E0B-C196-C38E-8B95-0421F0A205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95" y="679006"/>
            <a:ext cx="9522196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Scenari di cambiamento climatico sull’Italia (utilizzando dati EURO-CORDEX) 2071-2100 (2085s)</a:t>
            </a:r>
            <a:br>
              <a:rPr lang="it-IT" dirty="0"/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46DE7D-8A4F-3AD8-CA66-7301A26A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25" t="1" r="15212" b="1"/>
          <a:stretch/>
        </p:blipFill>
        <p:spPr>
          <a:xfrm>
            <a:off x="0" y="2469339"/>
            <a:ext cx="3142594" cy="3560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EF14D89-32D2-52A6-E27D-51AD753E13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13" r="14335"/>
          <a:stretch/>
        </p:blipFill>
        <p:spPr>
          <a:xfrm>
            <a:off x="4004443" y="2467863"/>
            <a:ext cx="3142594" cy="35618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5216C63-4308-D49A-13BB-BE8652C2EC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589" r="14429"/>
          <a:stretch/>
        </p:blipFill>
        <p:spPr>
          <a:xfrm>
            <a:off x="7598979" y="2467863"/>
            <a:ext cx="3520965" cy="35604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81B6EB-FCD0-7769-9B04-7236271BE4FB}"/>
              </a:ext>
            </a:extLst>
          </p:cNvPr>
          <p:cNvSpPr txBox="1"/>
          <p:nvPr/>
        </p:nvSpPr>
        <p:spPr>
          <a:xfrm>
            <a:off x="861848" y="1867204"/>
            <a:ext cx="106574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B050"/>
                </a:solidFill>
              </a:rPr>
              <a:t>RCP2.6                      </a:t>
            </a:r>
            <a:r>
              <a:rPr lang="it-IT" sz="3200" b="1" dirty="0">
                <a:solidFill>
                  <a:schemeClr val="bg2">
                    <a:lumMod val="75000"/>
                  </a:schemeClr>
                </a:solidFill>
              </a:rPr>
              <a:t>RCP4.5  </a:t>
            </a:r>
            <a:r>
              <a:rPr lang="it-IT" sz="3200" b="1" dirty="0">
                <a:solidFill>
                  <a:srgbClr val="00B050"/>
                </a:solidFill>
              </a:rPr>
              <a:t>                 </a:t>
            </a:r>
            <a:r>
              <a:rPr lang="it-IT" sz="3200" b="1" dirty="0">
                <a:solidFill>
                  <a:srgbClr val="C00000"/>
                </a:solidFill>
              </a:rPr>
              <a:t>RCP8.5</a:t>
            </a:r>
            <a:endParaRPr lang="it-IT" sz="2000" b="1" dirty="0">
              <a:solidFill>
                <a:srgbClr val="C00000"/>
              </a:solidFill>
            </a:endParaRPr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</p:txBody>
      </p:sp>
      <p:pic>
        <p:nvPicPr>
          <p:cNvPr id="9" name="Immagine 8" descr="Immagine che contiene mappa, testo, schermata&#10;&#10;Il contenuto generato dall'IA potrebbe non essere corretto.">
            <a:extLst>
              <a:ext uri="{FF2B5EF4-FFF2-40B4-BE49-F238E27FC236}">
                <a16:creationId xmlns:a16="http://schemas.microsoft.com/office/drawing/2014/main" id="{48089623-DBF4-0D10-BB52-B65FC78099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252"/>
          <a:stretch/>
        </p:blipFill>
        <p:spPr>
          <a:xfrm>
            <a:off x="11261554" y="2256086"/>
            <a:ext cx="644045" cy="3773653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464BFC0-691B-3A53-8693-F1F769F186FE}"/>
              </a:ext>
            </a:extLst>
          </p:cNvPr>
          <p:cNvSpPr txBox="1"/>
          <p:nvPr/>
        </p:nvSpPr>
        <p:spPr>
          <a:xfrm>
            <a:off x="157655" y="1159609"/>
            <a:ext cx="1155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4">
                    <a:lumMod val="75000"/>
                  </a:schemeClr>
                </a:solidFill>
              </a:rPr>
              <a:t>HW= Numero di giorni con temperatura massima giornaliera maggiore di 35°C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E512197-2354-C5F4-9547-EC4FD540BFEC}"/>
              </a:ext>
            </a:extLst>
          </p:cNvPr>
          <p:cNvSpPr txBox="1"/>
          <p:nvPr/>
        </p:nvSpPr>
        <p:spPr>
          <a:xfrm>
            <a:off x="10535032" y="1303431"/>
            <a:ext cx="1656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1</a:t>
            </a:r>
          </a:p>
        </p:txBody>
      </p:sp>
    </p:spTree>
    <p:extLst>
      <p:ext uri="{BB962C8B-B14F-4D97-AF65-F5344CB8AC3E}">
        <p14:creationId xmlns:p14="http://schemas.microsoft.com/office/powerpoint/2010/main" val="2164051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4674D-7739-7FFF-F657-D04477E04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06" y="629130"/>
            <a:ext cx="9638574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Scenari di cambiamento climatico sull’Italia (utilizzando dati EURO-CORDEX) 2036-2065 (2050s)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CBC7B9-229C-AE26-B97A-128E37934305}"/>
              </a:ext>
            </a:extLst>
          </p:cNvPr>
          <p:cNvSpPr txBox="1"/>
          <p:nvPr/>
        </p:nvSpPr>
        <p:spPr>
          <a:xfrm>
            <a:off x="966950" y="1755577"/>
            <a:ext cx="10258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RCP2.6                                                                     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RCP4.5  </a:t>
            </a: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</a:t>
            </a:r>
            <a:r>
              <a:rPr lang="it-IT" b="1" dirty="0">
                <a:solidFill>
                  <a:srgbClr val="C00000"/>
                </a:solidFill>
              </a:rPr>
              <a:t>RCP8.5</a:t>
            </a:r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0658E1-B0AE-7FB7-A7A0-1EAF90F8C3B9}"/>
              </a:ext>
            </a:extLst>
          </p:cNvPr>
          <p:cNvSpPr txBox="1"/>
          <p:nvPr/>
        </p:nvSpPr>
        <p:spPr>
          <a:xfrm>
            <a:off x="86570" y="1063032"/>
            <a:ext cx="115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WS3DI= Numero di giorni con temperatura massima giornaliera maggiore del 90esimo percentile di temperatura massima giornaliera calcolato per la stagione estiva (Giugno-Luglio-Agosto)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68F2B7-822D-C55F-B29B-BF1B9F5F8D30}"/>
              </a:ext>
            </a:extLst>
          </p:cNvPr>
          <p:cNvSpPr txBox="1"/>
          <p:nvPr/>
        </p:nvSpPr>
        <p:spPr>
          <a:xfrm>
            <a:off x="10535181" y="1411621"/>
            <a:ext cx="1631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1</a:t>
            </a:r>
          </a:p>
        </p:txBody>
      </p:sp>
      <p:pic>
        <p:nvPicPr>
          <p:cNvPr id="8" name="Immagine 7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879688CE-EC1D-9BFD-CCD1-7FF84EB1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408"/>
          <a:stretch/>
        </p:blipFill>
        <p:spPr>
          <a:xfrm>
            <a:off x="129138" y="2337057"/>
            <a:ext cx="3541922" cy="3600000"/>
          </a:xfrm>
          <a:prstGeom prst="rect">
            <a:avLst/>
          </a:prstGeom>
        </p:spPr>
      </p:pic>
      <p:pic>
        <p:nvPicPr>
          <p:cNvPr id="9" name="Immagine 8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AC0AA660-AE78-16DF-2CF5-44A0D8EC5F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08"/>
          <a:stretch/>
        </p:blipFill>
        <p:spPr>
          <a:xfrm>
            <a:off x="4072744" y="2364746"/>
            <a:ext cx="3541922" cy="3600000"/>
          </a:xfrm>
          <a:prstGeom prst="rect">
            <a:avLst/>
          </a:prstGeom>
        </p:spPr>
      </p:pic>
      <p:pic>
        <p:nvPicPr>
          <p:cNvPr id="10" name="Immagine 9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021CB1C6-DAD2-F108-9628-6EF7F658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408"/>
          <a:stretch/>
        </p:blipFill>
        <p:spPr>
          <a:xfrm>
            <a:off x="8016351" y="2364746"/>
            <a:ext cx="3541922" cy="3600000"/>
          </a:xfrm>
          <a:prstGeom prst="rect">
            <a:avLst/>
          </a:prstGeom>
        </p:spPr>
      </p:pic>
      <p:pic>
        <p:nvPicPr>
          <p:cNvPr id="3" name="Immagine 2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0846A79C-C647-4DC8-4305-20FEA041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1051"/>
          <a:stretch/>
        </p:blipFill>
        <p:spPr>
          <a:xfrm>
            <a:off x="2740089" y="6116902"/>
            <a:ext cx="6265729" cy="6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7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F065-127A-7EBA-C117-1D2C51031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BB599-59FD-E311-EA95-094554A94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506" y="629130"/>
            <a:ext cx="9638574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Scenari di cambiamento climatico sull’Italia (utilizzando dati EURO-CORDEX) 2071-2100 (2085s)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BC751E-444B-1F84-9794-A31934C305A4}"/>
              </a:ext>
            </a:extLst>
          </p:cNvPr>
          <p:cNvSpPr txBox="1"/>
          <p:nvPr/>
        </p:nvSpPr>
        <p:spPr>
          <a:xfrm>
            <a:off x="966950" y="1755577"/>
            <a:ext cx="102580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RCP2.6                                                                        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</a:rPr>
              <a:t>RCP4.5  </a:t>
            </a:r>
            <a:r>
              <a:rPr lang="it-IT" b="1" dirty="0">
                <a:solidFill>
                  <a:srgbClr val="00B050"/>
                </a:solidFill>
              </a:rPr>
              <a:t>                                                                     </a:t>
            </a:r>
            <a:r>
              <a:rPr lang="it-IT" b="1" dirty="0">
                <a:solidFill>
                  <a:srgbClr val="C00000"/>
                </a:solidFill>
              </a:rPr>
              <a:t>RCP8.5</a:t>
            </a:r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D0F29A-525E-5F4E-2047-394D50B5CCFA}"/>
              </a:ext>
            </a:extLst>
          </p:cNvPr>
          <p:cNvSpPr txBox="1"/>
          <p:nvPr/>
        </p:nvSpPr>
        <p:spPr>
          <a:xfrm>
            <a:off x="86570" y="1063032"/>
            <a:ext cx="11550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WS3DI= Numero di giorni con temperatura massima giornaliera maggiore del 90esimo percentile di temperatura massima giornaliera calcolato per la stagione estiva (Giugno-Luglio-Agosto)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C5D829-6B16-14CC-76A8-5F9294C91A0F}"/>
              </a:ext>
            </a:extLst>
          </p:cNvPr>
          <p:cNvSpPr txBox="1"/>
          <p:nvPr/>
        </p:nvSpPr>
        <p:spPr>
          <a:xfrm>
            <a:off x="10535181" y="1411621"/>
            <a:ext cx="1631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1</a:t>
            </a:r>
          </a:p>
        </p:txBody>
      </p:sp>
      <p:pic>
        <p:nvPicPr>
          <p:cNvPr id="3" name="Immagine 2" descr="Immagine che contiene testo, mappa&#10;&#10;Il contenuto generato dall'IA potrebbe non essere corretto.">
            <a:extLst>
              <a:ext uri="{FF2B5EF4-FFF2-40B4-BE49-F238E27FC236}">
                <a16:creationId xmlns:a16="http://schemas.microsoft.com/office/drawing/2014/main" id="{6FE1F35E-182E-1733-64A3-265D959A8B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007"/>
          <a:stretch/>
        </p:blipFill>
        <p:spPr>
          <a:xfrm>
            <a:off x="307027" y="2237301"/>
            <a:ext cx="3565474" cy="3600000"/>
          </a:xfrm>
          <a:prstGeom prst="rect">
            <a:avLst/>
          </a:prstGeom>
        </p:spPr>
      </p:pic>
      <p:pic>
        <p:nvPicPr>
          <p:cNvPr id="4" name="Immagine 3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107CA3F2-88D8-3CA4-26DB-4DF8FCA9DB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007"/>
          <a:stretch/>
        </p:blipFill>
        <p:spPr>
          <a:xfrm>
            <a:off x="4257656" y="2237301"/>
            <a:ext cx="3565474" cy="3600000"/>
          </a:xfrm>
          <a:prstGeom prst="rect">
            <a:avLst/>
          </a:prstGeom>
        </p:spPr>
      </p:pic>
      <p:pic>
        <p:nvPicPr>
          <p:cNvPr id="11" name="Immagine 10" descr="Immagine che contiene testo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83245AF1-3FDE-0F2A-CDAC-B92179A2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007"/>
          <a:stretch/>
        </p:blipFill>
        <p:spPr>
          <a:xfrm>
            <a:off x="8208285" y="2237301"/>
            <a:ext cx="3565474" cy="3600000"/>
          </a:xfrm>
          <a:prstGeom prst="rect">
            <a:avLst/>
          </a:prstGeom>
        </p:spPr>
      </p:pic>
      <p:pic>
        <p:nvPicPr>
          <p:cNvPr id="8" name="Immagine 7" descr="Immagine che contiene testo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CC1D785B-E486-728F-6DF7-8B959EB6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753"/>
          <a:stretch/>
        </p:blipFill>
        <p:spPr>
          <a:xfrm>
            <a:off x="3250406" y="6014404"/>
            <a:ext cx="5382636" cy="55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3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278147-D6C8-3903-A64E-27804BF8F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937859E-6FEE-7EF6-A4A2-060BC2D5A66E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A77138-21AF-5801-0361-1F6877547DAE}"/>
              </a:ext>
            </a:extLst>
          </p:cNvPr>
          <p:cNvSpPr txBox="1"/>
          <p:nvPr/>
        </p:nvSpPr>
        <p:spPr>
          <a:xfrm>
            <a:off x="1377615" y="1718123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9CEC6F-0BE0-9CEE-24F5-58A294412431}"/>
              </a:ext>
            </a:extLst>
          </p:cNvPr>
          <p:cNvSpPr txBox="1"/>
          <p:nvPr/>
        </p:nvSpPr>
        <p:spPr>
          <a:xfrm>
            <a:off x="5169085" y="1731036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1DF1C20-C15D-A7AE-50E6-BE46A0B2D83F}"/>
              </a:ext>
            </a:extLst>
          </p:cNvPr>
          <p:cNvGrpSpPr/>
          <p:nvPr/>
        </p:nvGrpSpPr>
        <p:grpSpPr>
          <a:xfrm>
            <a:off x="9496196" y="2127640"/>
            <a:ext cx="2363111" cy="1852726"/>
            <a:chOff x="9632829" y="1314715"/>
            <a:chExt cx="2363111" cy="1852726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0E1AD9F-C861-A653-E163-371E2F2144B5}"/>
                </a:ext>
              </a:extLst>
            </p:cNvPr>
            <p:cNvSpPr txBox="1"/>
            <p:nvPr/>
          </p:nvSpPr>
          <p:spPr>
            <a:xfrm>
              <a:off x="10284685" y="1314715"/>
              <a:ext cx="1059398" cy="27699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BOLOGNA</a:t>
              </a:r>
            </a:p>
          </p:txBody>
        </p:sp>
        <p:pic>
          <p:nvPicPr>
            <p:cNvPr id="10" name="Immagine 9" descr="Immagine che contiene testo, mappa, diagramma, atlante&#10;&#10;Il contenuto generato dall'IA potrebbe non essere corretto.">
              <a:extLst>
                <a:ext uri="{FF2B5EF4-FFF2-40B4-BE49-F238E27FC236}">
                  <a16:creationId xmlns:a16="http://schemas.microsoft.com/office/drawing/2014/main" id="{75C96290-7ED3-7228-45BA-66E505C46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32829" y="1634168"/>
              <a:ext cx="2363111" cy="153327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29A85A6-912E-CCD0-D071-D05E1B057DCC}"/>
              </a:ext>
            </a:extLst>
          </p:cNvPr>
          <p:cNvSpPr txBox="1"/>
          <p:nvPr/>
        </p:nvSpPr>
        <p:spPr>
          <a:xfrm>
            <a:off x="9874047" y="1311003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pic>
        <p:nvPicPr>
          <p:cNvPr id="12" name="Immagine 11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71140546-E931-EEDA-B9D0-D748D6BEF6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5"/>
          <a:stretch/>
        </p:blipFill>
        <p:spPr>
          <a:xfrm>
            <a:off x="227589" y="2038390"/>
            <a:ext cx="3608686" cy="3639646"/>
          </a:xfrm>
          <a:prstGeom prst="rect">
            <a:avLst/>
          </a:prstGeom>
        </p:spPr>
      </p:pic>
      <p:pic>
        <p:nvPicPr>
          <p:cNvPr id="13" name="Immagine 12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166A3785-0ACC-D920-62F3-147A10D819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220"/>
          <a:stretch/>
        </p:blipFill>
        <p:spPr>
          <a:xfrm>
            <a:off x="3836275" y="2038390"/>
            <a:ext cx="3653988" cy="3639600"/>
          </a:xfrm>
          <a:prstGeom prst="rect">
            <a:avLst/>
          </a:prstGeom>
        </p:spPr>
      </p:pic>
      <p:pic>
        <p:nvPicPr>
          <p:cNvPr id="14" name="Immagine 13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CEBC09D8-8E19-876D-D732-53731EF191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429"/>
          <a:stretch/>
        </p:blipFill>
        <p:spPr>
          <a:xfrm>
            <a:off x="795324" y="5677990"/>
            <a:ext cx="6112565" cy="7935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7028CD-33D7-E1E7-1D32-DA1FBBA0B6C5}"/>
              </a:ext>
            </a:extLst>
          </p:cNvPr>
          <p:cNvSpPr txBox="1"/>
          <p:nvPr/>
        </p:nvSpPr>
        <p:spPr>
          <a:xfrm>
            <a:off x="9007773" y="4582724"/>
            <a:ext cx="333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Range di variazione da +18 a +24</a:t>
            </a:r>
          </a:p>
        </p:txBody>
      </p:sp>
    </p:spTree>
    <p:extLst>
      <p:ext uri="{BB962C8B-B14F-4D97-AF65-F5344CB8AC3E}">
        <p14:creationId xmlns:p14="http://schemas.microsoft.com/office/powerpoint/2010/main" val="2559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BEFC6-7172-D734-2675-C9556B824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FA02E-0FFE-1F19-19A2-F6C4B69EF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52390D-2183-FFE4-4640-FBCD936A1A4F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4A7E82-8429-697E-6C3B-8D5E89174136}"/>
              </a:ext>
            </a:extLst>
          </p:cNvPr>
          <p:cNvSpPr txBox="1"/>
          <p:nvPr/>
        </p:nvSpPr>
        <p:spPr>
          <a:xfrm>
            <a:off x="1377615" y="1718128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2EFD5E-16B9-1BDD-0438-64C7B2E69804}"/>
              </a:ext>
            </a:extLst>
          </p:cNvPr>
          <p:cNvSpPr txBox="1"/>
          <p:nvPr/>
        </p:nvSpPr>
        <p:spPr>
          <a:xfrm>
            <a:off x="5169085" y="1731041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41363C-0421-7087-5EB4-A7A4102E87A3}"/>
              </a:ext>
            </a:extLst>
          </p:cNvPr>
          <p:cNvSpPr txBox="1"/>
          <p:nvPr/>
        </p:nvSpPr>
        <p:spPr>
          <a:xfrm>
            <a:off x="9874047" y="1311003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0801B1A4-3091-2777-94D5-EF91C8312FA7}"/>
              </a:ext>
            </a:extLst>
          </p:cNvPr>
          <p:cNvGrpSpPr/>
          <p:nvPr/>
        </p:nvGrpSpPr>
        <p:grpSpPr>
          <a:xfrm>
            <a:off x="9720126" y="1801637"/>
            <a:ext cx="1868082" cy="2410148"/>
            <a:chOff x="9968333" y="1289780"/>
            <a:chExt cx="1868082" cy="2410148"/>
          </a:xfrm>
        </p:grpSpPr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6E48C00-B19B-F95B-7D61-60A98E357C0A}"/>
                </a:ext>
              </a:extLst>
            </p:cNvPr>
            <p:cNvSpPr txBox="1"/>
            <p:nvPr/>
          </p:nvSpPr>
          <p:spPr>
            <a:xfrm>
              <a:off x="10373711" y="1289780"/>
              <a:ext cx="112460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PALERMO</a:t>
              </a:r>
            </a:p>
          </p:txBody>
        </p:sp>
        <p:pic>
          <p:nvPicPr>
            <p:cNvPr id="17" name="Immagine 16" descr="Immagine che contiene testo, diagramma, Diagramma, mappa&#10;&#10;Il contenuto generato dall'IA potrebbe non essere corretto.">
              <a:extLst>
                <a:ext uri="{FF2B5EF4-FFF2-40B4-BE49-F238E27FC236}">
                  <a16:creationId xmlns:a16="http://schemas.microsoft.com/office/drawing/2014/main" id="{FD5E9EDA-6CE1-E3FD-861D-48476EC9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68333" y="1636636"/>
              <a:ext cx="1868082" cy="206329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9" name="Immagine 18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372EF9FD-4B9E-B38D-F097-3B4896702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111"/>
          <a:stretch/>
        </p:blipFill>
        <p:spPr>
          <a:xfrm>
            <a:off x="3840117" y="2078392"/>
            <a:ext cx="3649490" cy="3639600"/>
          </a:xfrm>
          <a:prstGeom prst="rect">
            <a:avLst/>
          </a:prstGeom>
        </p:spPr>
      </p:pic>
      <p:pic>
        <p:nvPicPr>
          <p:cNvPr id="20" name="Immagine 19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4829EDFC-71BE-63FE-3DFF-115957CA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0805"/>
          <a:stretch/>
        </p:blipFill>
        <p:spPr>
          <a:xfrm>
            <a:off x="203168" y="2078392"/>
            <a:ext cx="3636949" cy="3639600"/>
          </a:xfrm>
          <a:prstGeom prst="rect">
            <a:avLst/>
          </a:prstGeom>
        </p:spPr>
      </p:pic>
      <p:pic>
        <p:nvPicPr>
          <p:cNvPr id="21" name="Immagine 20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8367F741-3BF7-F8C7-896D-337FB6F693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931"/>
          <a:stretch/>
        </p:blipFill>
        <p:spPr>
          <a:xfrm>
            <a:off x="783834" y="5717992"/>
            <a:ext cx="6112565" cy="69053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119875-0180-03DF-A9C6-F81D0BA772E1}"/>
              </a:ext>
            </a:extLst>
          </p:cNvPr>
          <p:cNvSpPr txBox="1"/>
          <p:nvPr/>
        </p:nvSpPr>
        <p:spPr>
          <a:xfrm>
            <a:off x="9145119" y="4599286"/>
            <a:ext cx="3046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Range di variazione 0 a +13</a:t>
            </a:r>
          </a:p>
        </p:txBody>
      </p:sp>
    </p:spTree>
    <p:extLst>
      <p:ext uri="{BB962C8B-B14F-4D97-AF65-F5344CB8AC3E}">
        <p14:creationId xmlns:p14="http://schemas.microsoft.com/office/powerpoint/2010/main" val="377189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9A5C7-CA2C-B070-7B2E-DC525B10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945721-AD82-9C10-A561-A657FC802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1308A4A-CC5C-794E-5E6E-18C386C3CD00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9D5C20-FB99-3E3C-892E-347C6B973AA0}"/>
              </a:ext>
            </a:extLst>
          </p:cNvPr>
          <p:cNvSpPr txBox="1"/>
          <p:nvPr/>
        </p:nvSpPr>
        <p:spPr>
          <a:xfrm>
            <a:off x="10131079" y="1158901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C90DC9-82C7-88D1-7D2D-E962B89B59EF}"/>
              </a:ext>
            </a:extLst>
          </p:cNvPr>
          <p:cNvSpPr txBox="1"/>
          <p:nvPr/>
        </p:nvSpPr>
        <p:spPr>
          <a:xfrm>
            <a:off x="1413643" y="1703462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CF0BACD-5A2D-51DC-99B3-FE45F2624E6F}"/>
              </a:ext>
            </a:extLst>
          </p:cNvPr>
          <p:cNvSpPr txBox="1"/>
          <p:nvPr/>
        </p:nvSpPr>
        <p:spPr>
          <a:xfrm>
            <a:off x="5366033" y="1703462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9B9B3FBD-DE82-89D4-93BB-F69BC5E6850F}"/>
              </a:ext>
            </a:extLst>
          </p:cNvPr>
          <p:cNvGrpSpPr/>
          <p:nvPr/>
        </p:nvGrpSpPr>
        <p:grpSpPr>
          <a:xfrm>
            <a:off x="9896499" y="1730006"/>
            <a:ext cx="1944413" cy="2445989"/>
            <a:chOff x="9896499" y="1323439"/>
            <a:chExt cx="1944413" cy="2445989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2A23F27-3D05-E315-9D79-DF4331D5ED17}"/>
                </a:ext>
              </a:extLst>
            </p:cNvPr>
            <p:cNvSpPr txBox="1"/>
            <p:nvPr/>
          </p:nvSpPr>
          <p:spPr>
            <a:xfrm>
              <a:off x="10485962" y="1323439"/>
              <a:ext cx="765486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ROMA</a:t>
              </a:r>
            </a:p>
          </p:txBody>
        </p:sp>
        <p:pic>
          <p:nvPicPr>
            <p:cNvPr id="18" name="Immagine 17" descr="Immagine che contiene testo, mappa, diagramma, atlante&#10;&#10;Il contenuto generato dall'IA potrebbe non essere corretto.">
              <a:extLst>
                <a:ext uri="{FF2B5EF4-FFF2-40B4-BE49-F238E27FC236}">
                  <a16:creationId xmlns:a16="http://schemas.microsoft.com/office/drawing/2014/main" id="{67A8DCE4-9F33-1E3A-F3A8-3527951FA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6499" y="1665430"/>
              <a:ext cx="1944413" cy="210399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9" name="Immagine 18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77462057-D740-8BCD-B27C-B2833B0B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1418"/>
          <a:stretch/>
        </p:blipFill>
        <p:spPr>
          <a:xfrm>
            <a:off x="256495" y="2073919"/>
            <a:ext cx="3662118" cy="3639600"/>
          </a:xfrm>
          <a:prstGeom prst="rect">
            <a:avLst/>
          </a:prstGeom>
        </p:spPr>
      </p:pic>
      <p:pic>
        <p:nvPicPr>
          <p:cNvPr id="20" name="Immagine 19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20BF5612-73EC-E72C-C619-1579EF77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264"/>
          <a:stretch/>
        </p:blipFill>
        <p:spPr>
          <a:xfrm>
            <a:off x="3918613" y="2073919"/>
            <a:ext cx="3655793" cy="3639600"/>
          </a:xfrm>
          <a:prstGeom prst="rect">
            <a:avLst/>
          </a:prstGeom>
        </p:spPr>
      </p:pic>
      <p:pic>
        <p:nvPicPr>
          <p:cNvPr id="21" name="Immagine 20" descr="Immagine che contiene testo, diagramma, schermata, mappa&#10;&#10;Il contenuto generato dall'IA potrebbe non essere corretto.">
            <a:extLst>
              <a:ext uri="{FF2B5EF4-FFF2-40B4-BE49-F238E27FC236}">
                <a16:creationId xmlns:a16="http://schemas.microsoft.com/office/drawing/2014/main" id="{65BF9581-E065-2B1A-D251-22A7F94A97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042"/>
          <a:stretch/>
        </p:blipFill>
        <p:spPr>
          <a:xfrm>
            <a:off x="862330" y="5713519"/>
            <a:ext cx="6112565" cy="7514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9C582D-8CB7-A015-71F7-6C45CF33219B}"/>
              </a:ext>
            </a:extLst>
          </p:cNvPr>
          <p:cNvSpPr txBox="1"/>
          <p:nvPr/>
        </p:nvSpPr>
        <p:spPr>
          <a:xfrm>
            <a:off x="9145119" y="4640888"/>
            <a:ext cx="3046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Range di variazione da 0 a +30</a:t>
            </a:r>
          </a:p>
        </p:txBody>
      </p:sp>
    </p:spTree>
    <p:extLst>
      <p:ext uri="{BB962C8B-B14F-4D97-AF65-F5344CB8AC3E}">
        <p14:creationId xmlns:p14="http://schemas.microsoft.com/office/powerpoint/2010/main" val="3015682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3ECA-8A7D-4B92-67FD-DA7804E1B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BBBF2A-E5B3-3637-D4FC-80F63A984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078D65-F4F6-23E2-308E-078A912F4617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AB1425C-2F78-909E-8F06-9BACD43E6D55}"/>
              </a:ext>
            </a:extLst>
          </p:cNvPr>
          <p:cNvSpPr txBox="1"/>
          <p:nvPr/>
        </p:nvSpPr>
        <p:spPr>
          <a:xfrm>
            <a:off x="1377615" y="1718123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023036-4450-4D92-C18F-0A92A0D90371}"/>
              </a:ext>
            </a:extLst>
          </p:cNvPr>
          <p:cNvSpPr txBox="1"/>
          <p:nvPr/>
        </p:nvSpPr>
        <p:spPr>
          <a:xfrm>
            <a:off x="5169085" y="1731036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442681-BB68-27C1-A971-AE143A255B7E}"/>
              </a:ext>
            </a:extLst>
          </p:cNvPr>
          <p:cNvSpPr txBox="1"/>
          <p:nvPr/>
        </p:nvSpPr>
        <p:spPr>
          <a:xfrm>
            <a:off x="9910758" y="1442014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57D69F64-8348-121D-29B3-9B7B1BF66752}"/>
              </a:ext>
            </a:extLst>
          </p:cNvPr>
          <p:cNvGrpSpPr/>
          <p:nvPr/>
        </p:nvGrpSpPr>
        <p:grpSpPr>
          <a:xfrm>
            <a:off x="9777346" y="1881355"/>
            <a:ext cx="1787494" cy="2637846"/>
            <a:chOff x="10051669" y="1407522"/>
            <a:chExt cx="1787494" cy="2637846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10B41412-FA39-E786-15BE-1CB1299E1B75}"/>
                </a:ext>
              </a:extLst>
            </p:cNvPr>
            <p:cNvSpPr txBox="1"/>
            <p:nvPr/>
          </p:nvSpPr>
          <p:spPr>
            <a:xfrm>
              <a:off x="10543646" y="1407522"/>
              <a:ext cx="923142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TORINO</a:t>
              </a:r>
            </a:p>
          </p:txBody>
        </p:sp>
        <p:pic>
          <p:nvPicPr>
            <p:cNvPr id="15" name="Immagine 14" descr="Immagine che contiene testo, mappa, diagramma, atlante&#10;&#10;Il contenuto generato dall'IA potrebbe non essere corretto.">
              <a:extLst>
                <a:ext uri="{FF2B5EF4-FFF2-40B4-BE49-F238E27FC236}">
                  <a16:creationId xmlns:a16="http://schemas.microsoft.com/office/drawing/2014/main" id="{605FABA2-A847-2D9F-794B-386864E1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51669" y="1757339"/>
              <a:ext cx="1787494" cy="228802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6" name="Immagine 15" descr="Immagine che contiene testo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79200364-DC44-334B-341B-2C676D98A8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272"/>
          <a:stretch/>
        </p:blipFill>
        <p:spPr>
          <a:xfrm>
            <a:off x="227063" y="2169478"/>
            <a:ext cx="3575514" cy="3639600"/>
          </a:xfrm>
          <a:prstGeom prst="rect">
            <a:avLst/>
          </a:prstGeom>
        </p:spPr>
      </p:pic>
      <p:pic>
        <p:nvPicPr>
          <p:cNvPr id="17" name="Immagine 16" descr="Immagine che contiene testo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29E197FE-027D-AA3B-4111-9CA56DB3C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579"/>
          <a:stretch/>
        </p:blipFill>
        <p:spPr>
          <a:xfrm>
            <a:off x="3792430" y="2169478"/>
            <a:ext cx="3587635" cy="3639600"/>
          </a:xfrm>
          <a:prstGeom prst="rect">
            <a:avLst/>
          </a:prstGeom>
        </p:spPr>
      </p:pic>
      <p:pic>
        <p:nvPicPr>
          <p:cNvPr id="18" name="Immagine 17" descr="Immagine che contiene testo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4BCCA943-DFCD-6BE3-B48D-5AD6FA6DC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881"/>
          <a:stretch/>
        </p:blipFill>
        <p:spPr>
          <a:xfrm>
            <a:off x="746294" y="5809078"/>
            <a:ext cx="6112565" cy="6253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CF65D6-B628-F616-E33A-B49D9A2859BD}"/>
              </a:ext>
            </a:extLst>
          </p:cNvPr>
          <p:cNvSpPr txBox="1"/>
          <p:nvPr/>
        </p:nvSpPr>
        <p:spPr>
          <a:xfrm>
            <a:off x="8918056" y="5046655"/>
            <a:ext cx="3273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Range di variazione da +13 a +27</a:t>
            </a:r>
          </a:p>
        </p:txBody>
      </p:sp>
    </p:spTree>
    <p:extLst>
      <p:ext uri="{BB962C8B-B14F-4D97-AF65-F5344CB8AC3E}">
        <p14:creationId xmlns:p14="http://schemas.microsoft.com/office/powerpoint/2010/main" val="2930066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DDB01-BA31-ED84-B37F-E5102C23C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F6CAC8-A892-78E7-8746-3559D7B02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730CCC-B8F1-91AF-632E-E4CE41027184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96DED7-C231-1D54-1355-7BA4D41F285C}"/>
              </a:ext>
            </a:extLst>
          </p:cNvPr>
          <p:cNvSpPr txBox="1"/>
          <p:nvPr/>
        </p:nvSpPr>
        <p:spPr>
          <a:xfrm>
            <a:off x="1377615" y="1718123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101CDA5-2B66-3B73-127A-6C2AE89624D3}"/>
              </a:ext>
            </a:extLst>
          </p:cNvPr>
          <p:cNvSpPr txBox="1"/>
          <p:nvPr/>
        </p:nvSpPr>
        <p:spPr>
          <a:xfrm>
            <a:off x="5169085" y="1731036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EBAC6FB-EDA4-6BA4-CEEE-4427438304A5}"/>
              </a:ext>
            </a:extLst>
          </p:cNvPr>
          <p:cNvSpPr txBox="1"/>
          <p:nvPr/>
        </p:nvSpPr>
        <p:spPr>
          <a:xfrm>
            <a:off x="9874047" y="1311003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0F6E74-1B41-F612-109E-1307C67C8FCE}"/>
              </a:ext>
            </a:extLst>
          </p:cNvPr>
          <p:cNvGrpSpPr/>
          <p:nvPr/>
        </p:nvGrpSpPr>
        <p:grpSpPr>
          <a:xfrm>
            <a:off x="9713572" y="1731036"/>
            <a:ext cx="1874636" cy="2242472"/>
            <a:chOff x="10163374" y="1301609"/>
            <a:chExt cx="1874636" cy="2242472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8B3F6541-4B00-6C8B-F596-094C6190AE7A}"/>
                </a:ext>
              </a:extLst>
            </p:cNvPr>
            <p:cNvSpPr txBox="1"/>
            <p:nvPr/>
          </p:nvSpPr>
          <p:spPr>
            <a:xfrm>
              <a:off x="10646981" y="1301609"/>
              <a:ext cx="924911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MILANO</a:t>
              </a:r>
            </a:p>
          </p:txBody>
        </p:sp>
        <p:pic>
          <p:nvPicPr>
            <p:cNvPr id="15" name="Immagine 14" descr="Immagine che contiene testo, diagramma, mappa&#10;&#10;Il contenuto generato dall'IA potrebbe non essere corretto.">
              <a:extLst>
                <a:ext uri="{FF2B5EF4-FFF2-40B4-BE49-F238E27FC236}">
                  <a16:creationId xmlns:a16="http://schemas.microsoft.com/office/drawing/2014/main" id="{03849B59-0520-96D2-1FB9-64287DFE9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3374" y="1670940"/>
              <a:ext cx="1874636" cy="187314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6" name="Immagine 15" descr="Immagine che contiene testo, diagramma, mappa, schermata&#10;&#10;Il contenuto generato dall'IA potrebbe non essere corretto.">
            <a:extLst>
              <a:ext uri="{FF2B5EF4-FFF2-40B4-BE49-F238E27FC236}">
                <a16:creationId xmlns:a16="http://schemas.microsoft.com/office/drawing/2014/main" id="{6F005C25-FF6C-3148-A37F-60B6FC59D1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027"/>
          <a:stretch/>
        </p:blipFill>
        <p:spPr>
          <a:xfrm>
            <a:off x="222944" y="2091983"/>
            <a:ext cx="3729875" cy="3639600"/>
          </a:xfrm>
          <a:prstGeom prst="rect">
            <a:avLst/>
          </a:prstGeom>
        </p:spPr>
      </p:pic>
      <p:pic>
        <p:nvPicPr>
          <p:cNvPr id="17" name="Immagine 16" descr="Immagine che contiene testo, mapp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41FB2104-86BC-CD3C-37CE-10AD04123E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3027"/>
          <a:stretch/>
        </p:blipFill>
        <p:spPr>
          <a:xfrm>
            <a:off x="3952819" y="2091983"/>
            <a:ext cx="3729875" cy="3639600"/>
          </a:xfrm>
          <a:prstGeom prst="rect">
            <a:avLst/>
          </a:prstGeom>
        </p:spPr>
      </p:pic>
      <p:pic>
        <p:nvPicPr>
          <p:cNvPr id="18" name="Immagine 17" descr="Immagine che contiene testo, mapp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D98AD16E-8E5F-D40E-03A3-F75320D7F4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777"/>
          <a:stretch/>
        </p:blipFill>
        <p:spPr>
          <a:xfrm>
            <a:off x="896536" y="5731583"/>
            <a:ext cx="6112565" cy="70111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6ED458-F574-D8EA-636A-D52F6CD68327}"/>
              </a:ext>
            </a:extLst>
          </p:cNvPr>
          <p:cNvSpPr txBox="1"/>
          <p:nvPr/>
        </p:nvSpPr>
        <p:spPr>
          <a:xfrm>
            <a:off x="8922175" y="4719359"/>
            <a:ext cx="3269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Range di variazione da +21 a +25</a:t>
            </a:r>
          </a:p>
        </p:txBody>
      </p:sp>
    </p:spTree>
    <p:extLst>
      <p:ext uri="{BB962C8B-B14F-4D97-AF65-F5344CB8AC3E}">
        <p14:creationId xmlns:p14="http://schemas.microsoft.com/office/powerpoint/2010/main" val="4098590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AA78D-024C-542B-30AF-2713F457D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2A058-0ED4-58A3-44E5-997AD95CF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18" y="753819"/>
            <a:ext cx="9692640" cy="656199"/>
          </a:xfrm>
        </p:spPr>
        <p:txBody>
          <a:bodyPr>
            <a:noAutofit/>
          </a:bodyPr>
          <a:lstStyle/>
          <a:p>
            <a:r>
              <a:rPr lang="en-US" sz="2400" dirty="0" err="1"/>
              <a:t>Proiezione</a:t>
            </a:r>
            <a:r>
              <a:rPr lang="en-US" sz="2400" dirty="0"/>
              <a:t> </a:t>
            </a:r>
            <a:r>
              <a:rPr lang="en-US" sz="2400" dirty="0" err="1"/>
              <a:t>climatica</a:t>
            </a:r>
            <a:r>
              <a:rPr lang="en-US" sz="2400" dirty="0"/>
              <a:t> VHR-PRO_IT (Very High-Resolution </a:t>
            </a:r>
            <a:r>
              <a:rPr lang="en-US" sz="2400" dirty="0" err="1"/>
              <a:t>PROjection</a:t>
            </a:r>
            <a:r>
              <a:rPr lang="en-US" sz="2400" dirty="0"/>
              <a:t> for </a:t>
            </a:r>
            <a:r>
              <a:rPr lang="en-US" sz="2400" dirty="0" err="1"/>
              <a:t>ITaly</a:t>
            </a:r>
            <a:r>
              <a:rPr lang="en-US" sz="2400" dirty="0"/>
              <a:t>, Raffa et al. 2023) a </a:t>
            </a:r>
            <a:r>
              <a:rPr lang="en-US" sz="2400" dirty="0" err="1"/>
              <a:t>supporto</a:t>
            </a:r>
            <a:r>
              <a:rPr lang="en-US" sz="2400" dirty="0"/>
              <a:t> di </a:t>
            </a:r>
            <a:r>
              <a:rPr lang="en-US" sz="2400" dirty="0" err="1"/>
              <a:t>attività</a:t>
            </a:r>
            <a:r>
              <a:rPr lang="en-US" sz="2400" dirty="0"/>
              <a:t> di </a:t>
            </a:r>
            <a:r>
              <a:rPr lang="en-US" sz="2400" dirty="0" err="1"/>
              <a:t>ricerca</a:t>
            </a:r>
            <a:r>
              <a:rPr lang="en-US" sz="2400" dirty="0"/>
              <a:t> </a:t>
            </a:r>
            <a:br>
              <a:rPr lang="en-US" sz="2400" b="1" kern="1200" dirty="0">
                <a:solidFill>
                  <a:schemeClr val="accent1"/>
                </a:solidFill>
              </a:rPr>
            </a:br>
            <a:endParaRPr lang="it-IT" sz="24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654ED06-CA0B-631E-410B-DA3BB84B73D4}"/>
              </a:ext>
            </a:extLst>
          </p:cNvPr>
          <p:cNvSpPr txBox="1"/>
          <p:nvPr/>
        </p:nvSpPr>
        <p:spPr>
          <a:xfrm>
            <a:off x="-4676" y="1145438"/>
            <a:ext cx="11100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HW= Numero di giorni con temperatura massima giornaliera maggiore di 35 °C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8DD7DA-A6E7-CAF6-D0F6-2D7894849FC5}"/>
              </a:ext>
            </a:extLst>
          </p:cNvPr>
          <p:cNvSpPr txBox="1"/>
          <p:nvPr/>
        </p:nvSpPr>
        <p:spPr>
          <a:xfrm>
            <a:off x="1377615" y="1718123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chemeClr val="accent3"/>
                </a:solidFill>
              </a:rPr>
              <a:t>RCP4.5</a:t>
            </a:r>
            <a:endParaRPr lang="it-IT" dirty="0">
              <a:solidFill>
                <a:schemeClr val="accent3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28673A-2CC2-C370-2533-D7BE92C405FD}"/>
              </a:ext>
            </a:extLst>
          </p:cNvPr>
          <p:cNvSpPr txBox="1"/>
          <p:nvPr/>
        </p:nvSpPr>
        <p:spPr>
          <a:xfrm>
            <a:off x="5675442" y="1752204"/>
            <a:ext cx="1019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C00000"/>
                </a:solidFill>
              </a:rPr>
              <a:t>RCP8.5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5433D91-22A3-E199-1526-198307616B62}"/>
              </a:ext>
            </a:extLst>
          </p:cNvPr>
          <p:cNvSpPr txBox="1"/>
          <p:nvPr/>
        </p:nvSpPr>
        <p:spPr>
          <a:xfrm>
            <a:off x="9874047" y="1311003"/>
            <a:ext cx="1714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1A60A6"/>
                </a:solidFill>
                <a:highlight>
                  <a:srgbClr val="FFFF00"/>
                </a:highlight>
                <a:latin typeface="Helvetica Neue"/>
                <a:sym typeface="Helvetica Neue"/>
              </a:rPr>
              <a:t>ATTIVITA’ 2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5920099-8CCB-F949-DC11-B4ED003CADEB}"/>
              </a:ext>
            </a:extLst>
          </p:cNvPr>
          <p:cNvGrpSpPr/>
          <p:nvPr/>
        </p:nvGrpSpPr>
        <p:grpSpPr>
          <a:xfrm>
            <a:off x="9560586" y="1735578"/>
            <a:ext cx="2194836" cy="2416272"/>
            <a:chOff x="9783784" y="1052505"/>
            <a:chExt cx="2194836" cy="2416272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E4026ACB-10F9-C704-9112-906E1E759872}"/>
                </a:ext>
              </a:extLst>
            </p:cNvPr>
            <p:cNvSpPr txBox="1"/>
            <p:nvPr/>
          </p:nvSpPr>
          <p:spPr>
            <a:xfrm>
              <a:off x="10540057" y="1052505"/>
              <a:ext cx="682289" cy="30619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BARI</a:t>
              </a:r>
            </a:p>
          </p:txBody>
        </p:sp>
        <p:pic>
          <p:nvPicPr>
            <p:cNvPr id="15" name="Immagine 14" descr="Immagine che contiene diagramma, testo, Diagramma, mappa&#10;&#10;Il contenuto generato dall'IA potrebbe non essere corretto.">
              <a:extLst>
                <a:ext uri="{FF2B5EF4-FFF2-40B4-BE49-F238E27FC236}">
                  <a16:creationId xmlns:a16="http://schemas.microsoft.com/office/drawing/2014/main" id="{E6869C73-7807-74D6-75B7-89D2184B9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83784" y="1414193"/>
              <a:ext cx="2194836" cy="205458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16" name="Immagine 15" descr="Immagine che contiene testo, diagramma, schermata, linea&#10;&#10;Il contenuto generato dall'IA potrebbe non essere corretto.">
            <a:extLst>
              <a:ext uri="{FF2B5EF4-FFF2-40B4-BE49-F238E27FC236}">
                <a16:creationId xmlns:a16="http://schemas.microsoft.com/office/drawing/2014/main" id="{DDFEC3F0-A83A-B468-C467-2E1D6DE110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153"/>
          <a:stretch/>
        </p:blipFill>
        <p:spPr>
          <a:xfrm>
            <a:off x="94927" y="2090980"/>
            <a:ext cx="4062772" cy="3639600"/>
          </a:xfrm>
          <a:prstGeom prst="rect">
            <a:avLst/>
          </a:prstGeom>
        </p:spPr>
      </p:pic>
      <p:pic>
        <p:nvPicPr>
          <p:cNvPr id="17" name="Immagine 1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DD4EBA1D-ECD3-6F2C-B9E7-5557CE5044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000"/>
          <a:stretch/>
        </p:blipFill>
        <p:spPr>
          <a:xfrm>
            <a:off x="4157699" y="2099796"/>
            <a:ext cx="4054989" cy="3639600"/>
          </a:xfrm>
          <a:prstGeom prst="rect">
            <a:avLst/>
          </a:prstGeom>
        </p:spPr>
      </p:pic>
      <p:pic>
        <p:nvPicPr>
          <p:cNvPr id="18" name="Immagine 17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FF65E7CC-5B77-B851-4453-4428E9F265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9655"/>
          <a:stretch/>
        </p:blipFill>
        <p:spPr>
          <a:xfrm>
            <a:off x="1021731" y="5730580"/>
            <a:ext cx="6112565" cy="7094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A38D023-D72F-F50F-5340-C332B74016C8}"/>
              </a:ext>
            </a:extLst>
          </p:cNvPr>
          <p:cNvSpPr txBox="1"/>
          <p:nvPr/>
        </p:nvSpPr>
        <p:spPr>
          <a:xfrm>
            <a:off x="9475707" y="4719360"/>
            <a:ext cx="3046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Variazione da +1 a +17</a:t>
            </a:r>
          </a:p>
        </p:txBody>
      </p:sp>
    </p:spTree>
    <p:extLst>
      <p:ext uri="{BB962C8B-B14F-4D97-AF65-F5344CB8AC3E}">
        <p14:creationId xmlns:p14="http://schemas.microsoft.com/office/powerpoint/2010/main" val="3690703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/>
          <p:nvPr/>
        </p:nvSpPr>
        <p:spPr>
          <a:xfrm>
            <a:off x="636889" y="2222704"/>
            <a:ext cx="10831212" cy="2854236"/>
          </a:xfrm>
          <a:prstGeom prst="roundRect">
            <a:avLst>
              <a:gd name="adj" fmla="val 50000"/>
            </a:avLst>
          </a:prstGeom>
          <a:solidFill>
            <a:srgbClr val="E6EDF4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5"/>
          <p:cNvSpPr txBox="1"/>
          <p:nvPr/>
        </p:nvSpPr>
        <p:spPr>
          <a:xfrm>
            <a:off x="278673" y="2928253"/>
            <a:ext cx="6662100" cy="1568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391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Siamo un centro di </a:t>
            </a:r>
            <a:r>
              <a:rPr lang="it-IT" sz="2300" b="1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ricerca internazionale</a:t>
            </a:r>
            <a:endParaRPr sz="2300" b="1" dirty="0">
              <a:solidFill>
                <a:srgbClr val="00206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91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che studia l’interazione</a:t>
            </a:r>
            <a:endParaRPr sz="2300" dirty="0">
              <a:solidFill>
                <a:srgbClr val="00206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3913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300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tra </a:t>
            </a:r>
            <a:r>
              <a:rPr lang="it-IT" sz="2300" b="1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cambiamenti climatici e società</a:t>
            </a:r>
            <a:endParaRPr sz="2300" b="1" dirty="0">
              <a:solidFill>
                <a:srgbClr val="00206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sp>
        <p:nvSpPr>
          <p:cNvPr id="93" name="Google Shape;93;p5"/>
          <p:cNvSpPr/>
          <p:nvPr/>
        </p:nvSpPr>
        <p:spPr>
          <a:xfrm rot="10800000" flipH="1">
            <a:off x="367388" y="2858696"/>
            <a:ext cx="413662" cy="80279"/>
          </a:xfrm>
          <a:prstGeom prst="rect">
            <a:avLst/>
          </a:prstGeom>
          <a:solidFill>
            <a:srgbClr val="61AB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74" y="0"/>
            <a:ext cx="12203274" cy="102548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"/>
          <p:cNvSpPr txBox="1"/>
          <p:nvPr/>
        </p:nvSpPr>
        <p:spPr>
          <a:xfrm>
            <a:off x="668264" y="361028"/>
            <a:ext cx="3875161" cy="576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it-IT" sz="4000" b="1" dirty="0">
                <a:solidFill>
                  <a:schemeClr val="lt1"/>
                </a:solidFill>
                <a:latin typeface="+mn-lt"/>
                <a:ea typeface="Montserrat"/>
                <a:cs typeface="Montserrat"/>
                <a:sym typeface="Montserrat"/>
              </a:rPr>
              <a:t>La Fondazione</a:t>
            </a:r>
            <a:r>
              <a:rPr lang="it-IT" sz="4000" b="1" i="0" u="none" strike="noStrike" cap="none" dirty="0">
                <a:solidFill>
                  <a:schemeClr val="lt1"/>
                </a:solidFill>
                <a:latin typeface="+mn-lt"/>
                <a:ea typeface="Montserrat"/>
                <a:cs typeface="Montserrat"/>
                <a:sym typeface="Montserrat"/>
              </a:rPr>
              <a:t> CMCC</a:t>
            </a:r>
            <a:endParaRPr sz="14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5" descr="Immagine che contiene Carattere, Elementi grafici, logo, simbolo&#10;&#10;Descrizione generata automaticament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7799" y="207657"/>
            <a:ext cx="1978358" cy="67542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5"/>
          <p:cNvSpPr/>
          <p:nvPr/>
        </p:nvSpPr>
        <p:spPr>
          <a:xfrm rot="10800000" flipH="1">
            <a:off x="-11275" y="1023462"/>
            <a:ext cx="12203275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5" descr="Immagine che contiene interno, persona, vestiti, computer&#10;&#10;Il contenuto generato dall'IA potrebbe non essere corretto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8170" y="1811826"/>
            <a:ext cx="5866442" cy="4171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26;p8">
            <a:extLst>
              <a:ext uri="{FF2B5EF4-FFF2-40B4-BE49-F238E27FC236}">
                <a16:creationId xmlns:a16="http://schemas.microsoft.com/office/drawing/2014/main" id="{055FD649-26C1-E730-913F-992E461E2A3C}"/>
              </a:ext>
            </a:extLst>
          </p:cNvPr>
          <p:cNvSpPr/>
          <p:nvPr/>
        </p:nvSpPr>
        <p:spPr>
          <a:xfrm>
            <a:off x="-11274" y="6786545"/>
            <a:ext cx="12203274" cy="89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160C18-DB9E-A5F9-1A40-A96CED188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Conclusioni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E37802-ABF0-7C9A-F9E6-A5BB7F7FDD05}"/>
              </a:ext>
            </a:extLst>
          </p:cNvPr>
          <p:cNvSpPr txBox="1"/>
          <p:nvPr/>
        </p:nvSpPr>
        <p:spPr>
          <a:xfrm>
            <a:off x="91440" y="1198641"/>
            <a:ext cx="118872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1: Scenari di cambiamento climatico a scala nazionale per il periodo 2036-2065 e 2071-2100 con dati EURO-CORDEX</a:t>
            </a:r>
          </a:p>
          <a:p>
            <a:endParaRPr lang="it-IT" sz="1800" dirty="0">
              <a:solidFill>
                <a:srgbClr val="002060"/>
              </a:solidFill>
              <a:latin typeface="+mn-lt"/>
              <a:ea typeface="Roboto"/>
              <a:sym typeface="Helvetica Neu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L’analisi ha evidenziato un generale aumento degli estremi di temperatura massima su tutta l’area analizzata. Tale aumento risulta più marcato per il trentennio centrato nel 2085 (2071-2100).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800" dirty="0">
              <a:solidFill>
                <a:srgbClr val="002060"/>
              </a:solidFill>
              <a:latin typeface="+mn-lt"/>
              <a:ea typeface="Roboto"/>
              <a:sym typeface="Helvetica Neu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L’analisi degli indicatori legati alla precipitazione ha evidenziato, su tutta l’area analizzata, una generale diminuzione della precipitazione cumulata e della frequenza delle precipitazioni ma al contempo un aumento dell’intensità. Tuttavia, nel caso delle precipitazioni, è doveroso specificare che il valore dell’incertezza è spesso maggiore del segnale e questo non permette di ottenere un pattern con buona affidabilità.</a:t>
            </a:r>
          </a:p>
          <a:p>
            <a:pPr algn="just"/>
            <a:endParaRPr lang="it-IT" sz="1600" dirty="0">
              <a:latin typeface="+mn-lt"/>
              <a:sym typeface="Helvetica Neue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2: Scenari di cambiamento climatico per le 6 aree target per il periodo 2036-2065 con proiezione VHR-PRO_IT</a:t>
            </a:r>
          </a:p>
          <a:p>
            <a:endParaRPr lang="it-IT" b="1" dirty="0">
              <a:solidFill>
                <a:schemeClr val="accent1"/>
              </a:solidFill>
              <a:latin typeface="+mn-lt"/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L’analisi ha evidenziato un generale aumento di tutti gli indicatori strettamente legati alla temperatura massima. Tale aumento risulta più marcato in condizioni di nessuna mitigazione (RCP 8.5).</a:t>
            </a:r>
          </a:p>
          <a:p>
            <a:endParaRPr lang="it-IT" sz="1800" i="1" dirty="0">
              <a:solidFill>
                <a:srgbClr val="002060"/>
              </a:solidFill>
              <a:latin typeface="+mn-lt"/>
              <a:ea typeface="Roboto"/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È da attendersi, su tutte le aree analizzate, una diminuzione dei giorni con gelo (giorni con temperatura minima giornaliera minore di 0 gradi). La diminuzione risulta più marcata in condizioni di nessuna mitigazione (RCP 8.5).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b="1" dirty="0">
              <a:solidFill>
                <a:schemeClr val="accent1"/>
              </a:solidFill>
              <a:latin typeface="Helvetica Neue"/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1A60A6"/>
              </a:solidFill>
              <a:latin typeface="Helvetica Neue"/>
              <a:sym typeface="Helvetica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1A60A6"/>
              </a:solidFill>
              <a:latin typeface="Helvetica Neue"/>
              <a:sym typeface="Helvetica Neue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6204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81" descr="Immagine che contiene Terra, pianeta, Spazio esterno, Oggetto astronomico&#10;&#10;Descrizione generata automaticament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2290"/>
            <a:ext cx="12213931" cy="684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2966" y="464098"/>
            <a:ext cx="7389595" cy="511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81" descr="Immagine che contiene Carattere, Elementi grafici, cerchio, simbolo&#10;&#10;Descrizione generata automaticament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9235" y="3957354"/>
            <a:ext cx="1495225" cy="371136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81"/>
          <p:cNvSpPr txBox="1"/>
          <p:nvPr/>
        </p:nvSpPr>
        <p:spPr>
          <a:xfrm>
            <a:off x="4551973" y="3505546"/>
            <a:ext cx="261157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5664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www.cmcc.it</a:t>
            </a:r>
            <a:endParaRPr sz="2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8F1DD75-4F67-2222-FFC3-76CD6D915E43}"/>
              </a:ext>
            </a:extLst>
          </p:cNvPr>
          <p:cNvSpPr txBox="1"/>
          <p:nvPr/>
        </p:nvSpPr>
        <p:spPr>
          <a:xfrm>
            <a:off x="5045118" y="4380188"/>
            <a:ext cx="3150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alessandro.pugliese@cmcc.it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5D2EB3-2AE8-D8A8-FFC2-24BD65A45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6" y="196868"/>
            <a:ext cx="7992654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Gli scenari di cambiamento climatico CMIP6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A072589-D00F-3647-0FE7-86E4C67FC5BB}"/>
              </a:ext>
            </a:extLst>
          </p:cNvPr>
          <p:cNvSpPr txBox="1"/>
          <p:nvPr/>
        </p:nvSpPr>
        <p:spPr>
          <a:xfrm>
            <a:off x="328386" y="1338748"/>
            <a:ext cx="468003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Sulla base di diversi 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cinque «narrazioni» che descrivono futuri alternativi sulla base di diverse ipotesi di tipo socio-economico : </a:t>
            </a:r>
          </a:p>
          <a:p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b="1" i="1" dirty="0">
                <a:solidFill>
                  <a:srgbClr val="00B050"/>
                </a:solidFill>
                <a:latin typeface="Georgia"/>
              </a:rPr>
              <a:t>SSP1: sviluppo sostenibile </a:t>
            </a:r>
          </a:p>
          <a:p>
            <a:endParaRPr lang="it-I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b="1" dirty="0"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SSP2: scenario a sviluppo intermedio </a:t>
            </a:r>
          </a:p>
          <a:p>
            <a:endParaRPr lang="it-IT" sz="1600" b="1" dirty="0">
              <a:solidFill>
                <a:schemeClr val="accent6">
                  <a:lumMod val="60000"/>
                  <a:lumOff val="40000"/>
                </a:schemeClr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b="1" dirty="0">
                <a:solidFill>
                  <a:schemeClr val="accent6">
                    <a:lumMod val="75000"/>
                  </a:schemeClr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SSP3: rivalità regionale </a:t>
            </a:r>
          </a:p>
          <a:p>
            <a:endParaRPr lang="it-IT" sz="1600" b="1" dirty="0"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b="1" dirty="0"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SSP4: sviluppo con forti diseguaglianze </a:t>
            </a:r>
          </a:p>
          <a:p>
            <a:endParaRPr lang="it-IT" sz="1600" b="1" dirty="0">
              <a:solidFill>
                <a:srgbClr val="FF0000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b="1" dirty="0">
                <a:solidFill>
                  <a:srgbClr val="FF0000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SSP5: sviluppo con tanti combustibili fossili </a:t>
            </a:r>
            <a:endParaRPr lang="en-GB" sz="1600" b="1" dirty="0">
              <a:solidFill>
                <a:srgbClr val="FF0000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it-IT" sz="2400" b="1" dirty="0">
              <a:solidFill>
                <a:srgbClr val="1A60A6"/>
              </a:solidFill>
              <a:latin typeface="Helvetica Neue"/>
              <a:sym typeface="Helvetica Neue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F8BE8F-A5EA-BB00-B5B8-5C4E03C9A34A}"/>
              </a:ext>
            </a:extLst>
          </p:cNvPr>
          <p:cNvSpPr txBox="1"/>
          <p:nvPr/>
        </p:nvSpPr>
        <p:spPr>
          <a:xfrm>
            <a:off x="92443" y="5400701"/>
            <a:ext cx="5394033" cy="438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63" dirty="0"/>
              <a:t>Spano D., </a:t>
            </a:r>
            <a:r>
              <a:rPr lang="en-GB" sz="563" dirty="0" err="1"/>
              <a:t>Armiento</a:t>
            </a:r>
            <a:r>
              <a:rPr lang="en-GB" sz="563" dirty="0"/>
              <a:t> M., Aslam M.F., Bacciu V., Bigano A., Bosello F., Breil M., </a:t>
            </a:r>
            <a:r>
              <a:rPr lang="en-GB" sz="563" dirty="0" err="1"/>
              <a:t>Butenschön</a:t>
            </a:r>
            <a:r>
              <a:rPr lang="en-GB" sz="563" dirty="0"/>
              <a:t> M., Cadau M., </a:t>
            </a:r>
            <a:r>
              <a:rPr lang="en-GB" sz="563" dirty="0" err="1"/>
              <a:t>Cogo</a:t>
            </a:r>
            <a:r>
              <a:rPr lang="en-GB" sz="563" dirty="0"/>
              <a:t> E., </a:t>
            </a:r>
            <a:r>
              <a:rPr lang="en-GB" sz="563" dirty="0" err="1"/>
              <a:t>Colelli</a:t>
            </a:r>
            <a:r>
              <a:rPr lang="en-GB" sz="563" dirty="0"/>
              <a:t> F. P., Costa Saura J.M., Dasgupta S., De Cian E., </a:t>
            </a:r>
            <a:r>
              <a:rPr lang="en-GB" sz="563" dirty="0" err="1"/>
              <a:t>Debolini</a:t>
            </a:r>
            <a:r>
              <a:rPr lang="en-GB" sz="563" dirty="0"/>
              <a:t> M., </a:t>
            </a:r>
            <a:r>
              <a:rPr lang="en-GB" sz="563" dirty="0" err="1"/>
              <a:t>Didevarasl</a:t>
            </a:r>
            <a:r>
              <a:rPr lang="en-GB" sz="563" dirty="0"/>
              <a:t> A., Ellena M., Galluccio G., Harris R., Johnson K., </a:t>
            </a:r>
            <a:r>
              <a:rPr lang="en-GB" sz="563" dirty="0" err="1"/>
              <a:t>Libert</a:t>
            </a:r>
            <a:r>
              <a:rPr lang="en-GB" sz="563" dirty="0"/>
              <a:t> A., Lo Cascio M., Lovato T., Marras S., Masina S., Mercogliano P., Mereu V., Mysiak J., Noce S., Papa C., Phelan A.S., Pregagnoli C., Reder A., </a:t>
            </a:r>
            <a:r>
              <a:rPr lang="en-GB" sz="563" dirty="0" err="1"/>
              <a:t>Ribotta</a:t>
            </a:r>
            <a:r>
              <a:rPr lang="en-GB" sz="563" dirty="0"/>
              <a:t> C., Sano M., Santini A., Santini M., Sartori N., Sini E., </a:t>
            </a:r>
            <a:r>
              <a:rPr lang="en-GB" sz="563" dirty="0" err="1"/>
              <a:t>Sirca</a:t>
            </a:r>
            <a:r>
              <a:rPr lang="en-GB" sz="563" dirty="0"/>
              <a:t> C., </a:t>
            </a:r>
            <a:r>
              <a:rPr lang="en-GB" sz="563" dirty="0" err="1"/>
              <a:t>Tharmananthan</a:t>
            </a:r>
            <a:r>
              <a:rPr lang="en-GB" sz="563" dirty="0"/>
              <a:t> R., Torresan S., Trabucco A., “G20 Climate Risk Atlas. Impacts, policy and economics in the G20”, 2021, DOI: 10.25424/cmcc/g20_climaterisks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0EEBBE-4218-BFC9-E7FE-5B6617D74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843" y="1273225"/>
            <a:ext cx="4267200" cy="46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3"/>
          <p:cNvSpPr/>
          <p:nvPr/>
        </p:nvSpPr>
        <p:spPr>
          <a:xfrm>
            <a:off x="288704" y="2203825"/>
            <a:ext cx="11603318" cy="3426547"/>
          </a:xfrm>
          <a:prstGeom prst="roundRect">
            <a:avLst>
              <a:gd name="adj" fmla="val 50000"/>
            </a:avLst>
          </a:prstGeom>
          <a:solidFill>
            <a:srgbClr val="E6EDF4">
              <a:alpha val="4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3"/>
          <p:cNvSpPr txBox="1"/>
          <p:nvPr/>
        </p:nvSpPr>
        <p:spPr>
          <a:xfrm>
            <a:off x="806558" y="2689386"/>
            <a:ext cx="49527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171616"/>
                </a:solidFill>
                <a:latin typeface="+mn-lt"/>
                <a:ea typeface="Roboto"/>
                <a:cs typeface="Roboto"/>
                <a:sym typeface="Roboto"/>
              </a:rPr>
              <a:t>Promuovere la ricerca sul clima attraverso analisi multidisciplinari</a:t>
            </a:r>
            <a:endParaRPr sz="2400" b="0" i="0" u="none" strike="noStrike" cap="none" dirty="0">
              <a:solidFill>
                <a:srgbClr val="171616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71616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171616"/>
                </a:solidFill>
                <a:latin typeface="+mn-lt"/>
                <a:ea typeface="Roboto"/>
                <a:cs typeface="Roboto"/>
                <a:sym typeface="Roboto"/>
              </a:rPr>
              <a:t>Integrare la modellistica climatica, le valutazioni degli impatti e l'economia ambientale</a:t>
            </a:r>
            <a:endParaRPr sz="2400" b="0" i="0" u="none" strike="noStrike" cap="none" dirty="0">
              <a:solidFill>
                <a:srgbClr val="171616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171616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171616"/>
                </a:solidFill>
                <a:latin typeface="+mn-lt"/>
                <a:ea typeface="Roboto"/>
                <a:cs typeface="Roboto"/>
                <a:sym typeface="Roboto"/>
              </a:rPr>
              <a:t>Sostenere azioni di adattamento e mitigazione basate sulla scienza</a:t>
            </a:r>
            <a:endParaRPr dirty="0">
              <a:latin typeface="+mn-lt"/>
            </a:endParaRPr>
          </a:p>
        </p:txBody>
      </p:sp>
      <p:pic>
        <p:nvPicPr>
          <p:cNvPr id="168" name="Google Shape;168;p7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74" y="0"/>
            <a:ext cx="12203274" cy="1025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3"/>
          <p:cNvSpPr txBox="1"/>
          <p:nvPr/>
        </p:nvSpPr>
        <p:spPr>
          <a:xfrm>
            <a:off x="668276" y="361025"/>
            <a:ext cx="4397993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8918"/>
              <a:buFont typeface="Calibri"/>
              <a:buNone/>
            </a:pPr>
            <a:r>
              <a:rPr lang="it-IT" sz="3200" b="1" dirty="0">
                <a:solidFill>
                  <a:schemeClr val="lt1"/>
                </a:solidFill>
                <a:latin typeface="+mn-lt"/>
                <a:ea typeface="Montserrat"/>
                <a:cs typeface="Montserrat"/>
                <a:sym typeface="Montserrat"/>
              </a:rPr>
              <a:t>La nostra missione</a:t>
            </a:r>
            <a:endParaRPr sz="3200" b="1" i="0" u="none" strike="noStrike" cap="none" dirty="0">
              <a:solidFill>
                <a:schemeClr val="lt1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73"/>
          <p:cNvSpPr/>
          <p:nvPr/>
        </p:nvSpPr>
        <p:spPr>
          <a:xfrm>
            <a:off x="-11274" y="6786545"/>
            <a:ext cx="12203274" cy="89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3"/>
          <p:cNvSpPr/>
          <p:nvPr/>
        </p:nvSpPr>
        <p:spPr>
          <a:xfrm>
            <a:off x="-151579" y="1019517"/>
            <a:ext cx="12483884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73" descr="Immagine che contiene Carattere, Elementi grafici, logo, simbolo&#10;&#10;Descrizione generata automaticament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8372" y="207657"/>
            <a:ext cx="1978358" cy="67542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73"/>
          <p:cNvSpPr/>
          <p:nvPr/>
        </p:nvSpPr>
        <p:spPr>
          <a:xfrm rot="10800000" flipH="1">
            <a:off x="894844" y="1613098"/>
            <a:ext cx="406136" cy="86296"/>
          </a:xfrm>
          <a:prstGeom prst="rect">
            <a:avLst/>
          </a:prstGeom>
          <a:solidFill>
            <a:srgbClr val="61AB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73"/>
          <p:cNvSpPr txBox="1"/>
          <p:nvPr/>
        </p:nvSpPr>
        <p:spPr>
          <a:xfrm>
            <a:off x="806558" y="1629519"/>
            <a:ext cx="53715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it-IT" sz="3200" b="1" dirty="0">
                <a:solidFill>
                  <a:srgbClr val="002060"/>
                </a:solidFill>
                <a:latin typeface="+mn-lt"/>
                <a:ea typeface="Roboto"/>
                <a:cs typeface="Roboto"/>
                <a:sym typeface="Roboto"/>
              </a:rPr>
              <a:t>Dai modelli alle soluzioni </a:t>
            </a:r>
            <a:endParaRPr sz="3200" b="1" i="0" u="none" strike="noStrike" cap="none" dirty="0">
              <a:solidFill>
                <a:srgbClr val="00206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cxnSp>
        <p:nvCxnSpPr>
          <p:cNvPr id="175" name="Google Shape;175;p73"/>
          <p:cNvCxnSpPr/>
          <p:nvPr/>
        </p:nvCxnSpPr>
        <p:spPr>
          <a:xfrm>
            <a:off x="894843" y="3650456"/>
            <a:ext cx="4648707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73"/>
          <p:cNvCxnSpPr/>
          <p:nvPr/>
        </p:nvCxnSpPr>
        <p:spPr>
          <a:xfrm>
            <a:off x="894843" y="5122069"/>
            <a:ext cx="4648707" cy="0"/>
          </a:xfrm>
          <a:prstGeom prst="straightConnector1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7" name="Google Shape;177;p73" descr="Immagine che contiene mappa&#10;&#10;Il contenuto generato dall'IA potrebbe non essere corretto.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00" y="1228236"/>
            <a:ext cx="5295079" cy="5518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589FA-FC7C-0095-3450-8FE0EE04E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6" y="196868"/>
            <a:ext cx="5133076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Modelli climatici a cascata</a:t>
            </a: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04E4EDD-00B1-5F65-C981-FFB6FFCED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187" y="1054749"/>
            <a:ext cx="6669660" cy="561181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358758" indent="-358758" algn="just" defTabSz="957215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400" b="1" kern="0" dirty="0">
                <a:solidFill>
                  <a:srgbClr val="1F497D"/>
                </a:solidFill>
                <a:latin typeface="+mn-lt"/>
                <a:ea typeface="ＭＳ Ｐゴシック"/>
              </a:rPr>
              <a:t>Modelli Globali (GCM)</a:t>
            </a:r>
          </a:p>
          <a:p>
            <a:pPr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si occupano di analizzare fenomeni sinottici ovvero che interessano zone molto ampie (circa 100 km di risoluzione).</a:t>
            </a:r>
          </a:p>
          <a:p>
            <a:pPr marL="822301" lvl="1" indent="-342900" algn="just" defTabSz="957215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it-IT" sz="1600" i="1" dirty="0">
              <a:solidFill>
                <a:srgbClr val="204471"/>
              </a:solidFill>
              <a:latin typeface="+mn-lt"/>
            </a:endParaRPr>
          </a:p>
          <a:p>
            <a:pPr marL="479401" indent="-457177" algn="just" defTabSz="957215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400" b="1" kern="0" dirty="0">
                <a:solidFill>
                  <a:srgbClr val="1F497D"/>
                </a:solidFill>
                <a:latin typeface="+mn-lt"/>
                <a:ea typeface="ＭＳ Ｐゴシック"/>
              </a:rPr>
              <a:t>Modelli Climatici Regionali (RCM)</a:t>
            </a:r>
          </a:p>
          <a:p>
            <a:pPr marL="22224"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si occupano di simulare i fenomeni </a:t>
            </a:r>
            <a:r>
              <a:rPr lang="it-IT" sz="1800" i="1" dirty="0" err="1">
                <a:solidFill>
                  <a:srgbClr val="002060"/>
                </a:solidFill>
                <a:latin typeface="+mn-lt"/>
                <a:ea typeface="Roboto"/>
              </a:rPr>
              <a:t>mesoscala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 e risultano essere più risoluti nello spazio e nel tempo rispetto a quelli studiati dal modello globale. </a:t>
            </a: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</a:rPr>
              <a:t>Essi sono attualmente individuati come i modelli più adeguati a fornire dati climatici per analisi di impatto</a:t>
            </a:r>
            <a:r>
              <a:rPr lang="it-IT" sz="1600" b="1" i="1" dirty="0">
                <a:solidFill>
                  <a:srgbClr val="204471"/>
                </a:solidFill>
                <a:latin typeface="+mn-lt"/>
              </a:rPr>
              <a:t>.</a:t>
            </a:r>
          </a:p>
          <a:p>
            <a:pPr marL="822301" lvl="1" indent="-342900" algn="just" defTabSz="957215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it-IT" sz="2000" kern="0" dirty="0">
              <a:latin typeface="+mn-lt"/>
              <a:ea typeface="ＭＳ Ｐゴシック"/>
            </a:endParaRPr>
          </a:p>
          <a:p>
            <a:pPr marL="358758" indent="-358758" algn="just" defTabSz="957215" eaLnBrk="1" fontAlgn="auto" hangingPunct="1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400" b="1" kern="0" dirty="0">
                <a:solidFill>
                  <a:srgbClr val="1F497D"/>
                </a:solidFill>
                <a:latin typeface="+mn-lt"/>
                <a:ea typeface="ＭＳ Ｐゴシック"/>
              </a:rPr>
              <a:t>Modelli climatici di nuova generazione ad altissima risoluzione</a:t>
            </a:r>
          </a:p>
          <a:p>
            <a:pPr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si occupano di studiare le aree urbane o zone con orografia molto complessa. </a:t>
            </a: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</a:rPr>
              <a:t>Si tratta di strumenti molto innovativi che sono utili per studiare contesti specifici complessi ed effettuare analisi di impatto molto localizzate.</a:t>
            </a:r>
          </a:p>
          <a:p>
            <a:pPr marL="479401" lvl="1"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it-IT" sz="2000" kern="0" dirty="0">
              <a:latin typeface="Avenir Book" panose="02000503020000020003" pitchFamily="2" charset="0"/>
              <a:ea typeface="ＭＳ Ｐゴシック"/>
            </a:endParaRPr>
          </a:p>
          <a:p>
            <a:pPr marL="479401" lvl="1"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it-IT" sz="2000" kern="0" dirty="0">
              <a:latin typeface="Avenir Book" panose="02000503020000020003" pitchFamily="2" charset="0"/>
              <a:ea typeface="ＭＳ Ｐゴシック"/>
            </a:endParaRPr>
          </a:p>
          <a:p>
            <a:pPr marL="479401" lvl="1" algn="just" defTabSz="957215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it-IT" sz="2000" kern="0" dirty="0">
              <a:latin typeface="Avenir Book" panose="02000503020000020003" pitchFamily="2" charset="0"/>
              <a:ea typeface="ＭＳ Ｐゴシック"/>
            </a:endParaRPr>
          </a:p>
          <a:p>
            <a:pPr marL="779425" lvl="1" indent="-300024" algn="just" defTabSz="957215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—"/>
              <a:defRPr/>
            </a:pPr>
            <a:endParaRPr lang="it-IT" sz="2000" dirty="0">
              <a:latin typeface="Avenir Book" panose="02000503020000020003" pitchFamily="2" charset="0"/>
              <a:ea typeface="ＭＳ Ｐゴシック" pitchFamily="34" charset="-128"/>
            </a:endParaRPr>
          </a:p>
        </p:txBody>
      </p:sp>
      <p:pic>
        <p:nvPicPr>
          <p:cNvPr id="4" name="Immagine 6" descr="Immagine che contiene ceramica, porcellana&#10;&#10;Descrizione generata automaticamente">
            <a:extLst>
              <a:ext uri="{FF2B5EF4-FFF2-40B4-BE49-F238E27FC236}">
                <a16:creationId xmlns:a16="http://schemas.microsoft.com/office/drawing/2014/main" id="{E1C31787-88B5-C6A7-888D-9AF75B199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196" y="1353526"/>
            <a:ext cx="1444804" cy="14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35">
            <a:extLst>
              <a:ext uri="{FF2B5EF4-FFF2-40B4-BE49-F238E27FC236}">
                <a16:creationId xmlns:a16="http://schemas.microsoft.com/office/drawing/2014/main" id="{EDCB8EE0-1F19-B0DA-9F45-BE8BFBA0E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11243"/>
          <a:stretch>
            <a:fillRect/>
          </a:stretch>
        </p:blipFill>
        <p:spPr bwMode="auto">
          <a:xfrm>
            <a:off x="9667836" y="4859029"/>
            <a:ext cx="2301440" cy="143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>
            <a:extLst>
              <a:ext uri="{FF2B5EF4-FFF2-40B4-BE49-F238E27FC236}">
                <a16:creationId xmlns:a16="http://schemas.microsoft.com/office/drawing/2014/main" id="{A25AF8BE-EBCB-426F-167E-FE2B21DF0483}"/>
              </a:ext>
            </a:extLst>
          </p:cNvPr>
          <p:cNvSpPr>
            <a:spLocks noChangeArrowheads="1"/>
          </p:cNvSpPr>
          <p:nvPr/>
        </p:nvSpPr>
        <p:spPr bwMode="auto">
          <a:xfrm rot="1137212">
            <a:off x="10162761" y="2460695"/>
            <a:ext cx="2354465" cy="2956965"/>
          </a:xfrm>
          <a:prstGeom prst="triangle">
            <a:avLst>
              <a:gd name="adj" fmla="val 43014"/>
            </a:avLst>
          </a:prstGeom>
          <a:solidFill>
            <a:schemeClr val="accent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C6728688-4118-87F4-4839-2280FC7FBCD7}"/>
              </a:ext>
            </a:extLst>
          </p:cNvPr>
          <p:cNvSpPr/>
          <p:nvPr/>
        </p:nvSpPr>
        <p:spPr>
          <a:xfrm flipH="1">
            <a:off x="5702309" y="2249266"/>
            <a:ext cx="582553" cy="6001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CD5F21B-3DB9-9C16-0137-2CCB31DB3830}"/>
              </a:ext>
            </a:extLst>
          </p:cNvPr>
          <p:cNvSpPr txBox="1"/>
          <p:nvPr/>
        </p:nvSpPr>
        <p:spPr>
          <a:xfrm>
            <a:off x="6363400" y="2227557"/>
            <a:ext cx="3048000" cy="600164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Modelli di riferimenti per i decisori in quanto permettono valutazione incertezza (e.g. PNACC)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FF492C3A-9560-FB69-60CE-82A748CD1646}"/>
              </a:ext>
            </a:extLst>
          </p:cNvPr>
          <p:cNvSpPr/>
          <p:nvPr/>
        </p:nvSpPr>
        <p:spPr>
          <a:xfrm flipH="1">
            <a:off x="6873847" y="4558947"/>
            <a:ext cx="610476" cy="6001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EEB2505-8A91-8C39-66B3-39E1D9C77418}"/>
              </a:ext>
            </a:extLst>
          </p:cNvPr>
          <p:cNvSpPr txBox="1"/>
          <p:nvPr/>
        </p:nvSpPr>
        <p:spPr>
          <a:xfrm>
            <a:off x="7556037" y="4643585"/>
            <a:ext cx="1961548" cy="43088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1100" dirty="0"/>
              <a:t>Modelli usati per lo più in ambito di ricerca scientifica</a:t>
            </a:r>
          </a:p>
        </p:txBody>
      </p:sp>
    </p:spTree>
    <p:extLst>
      <p:ext uri="{BB962C8B-B14F-4D97-AF65-F5344CB8AC3E}">
        <p14:creationId xmlns:p14="http://schemas.microsoft.com/office/powerpoint/2010/main" val="211178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A1ED7-8C58-29C0-57EA-178084F8E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53" y="81182"/>
            <a:ext cx="9642764" cy="786565"/>
          </a:xfrm>
        </p:spPr>
        <p:txBody>
          <a:bodyPr>
            <a:normAutofit/>
          </a:bodyPr>
          <a:lstStyle/>
          <a:p>
            <a:r>
              <a:rPr lang="it-IT" sz="2700" dirty="0"/>
              <a:t>Gli scenari di cambiamento climatico CMIP5</a:t>
            </a:r>
            <a:endParaRPr lang="it-IT" dirty="0"/>
          </a:p>
        </p:txBody>
      </p:sp>
      <p:pic>
        <p:nvPicPr>
          <p:cNvPr id="5" name="object 8">
            <a:extLst>
              <a:ext uri="{FF2B5EF4-FFF2-40B4-BE49-F238E27FC236}">
                <a16:creationId xmlns:a16="http://schemas.microsoft.com/office/drawing/2014/main" id="{16C8C8EC-1CCD-E49F-8577-D4746B7C5BA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8365" y="1556880"/>
            <a:ext cx="6942432" cy="473076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72DCD0-EBD9-C5C3-AE95-32CB518AD9C3}"/>
              </a:ext>
            </a:extLst>
          </p:cNvPr>
          <p:cNvSpPr txBox="1"/>
          <p:nvPr/>
        </p:nvSpPr>
        <p:spPr>
          <a:xfrm>
            <a:off x="188650" y="1410291"/>
            <a:ext cx="467138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i="0" dirty="0">
                <a:solidFill>
                  <a:srgbClr val="00B050"/>
                </a:solidFill>
                <a:effectLst/>
                <a:latin typeface="+mn-lt"/>
              </a:rPr>
              <a:t>RCP2.6 (Representative Concentration Pathway 2.6): </a:t>
            </a:r>
          </a:p>
          <a:p>
            <a:pPr algn="just"/>
            <a:r>
              <a:rPr lang="en-US" sz="1800" b="1" i="1" dirty="0">
                <a:solidFill>
                  <a:srgbClr val="002060"/>
                </a:solidFill>
                <a:latin typeface="+mn-lt"/>
                <a:ea typeface="Roboto"/>
              </a:rPr>
              <a:t>RCP2.6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rappresenta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uno scenario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futuro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in cui le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emissioni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di gas serra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sono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significativamente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ridotte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e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controllate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.</a:t>
            </a:r>
          </a:p>
          <a:p>
            <a:pPr algn="just"/>
            <a:endParaRPr lang="en-US" b="0" i="0" dirty="0">
              <a:effectLst/>
              <a:latin typeface="+mn-lt"/>
            </a:endParaRPr>
          </a:p>
          <a:p>
            <a:pPr algn="just"/>
            <a:r>
              <a:rPr lang="en-US" b="1" dirty="0">
                <a:solidFill>
                  <a:srgbClr val="285FA9"/>
                </a:solidFill>
                <a:latin typeface="+mn-lt"/>
              </a:rPr>
              <a:t>RCP4.5 (Representative Concentration Pathway 4.5): </a:t>
            </a:r>
          </a:p>
          <a:p>
            <a:pPr algn="just"/>
            <a:r>
              <a:rPr lang="en-US" sz="1800" b="1" i="1" dirty="0">
                <a:solidFill>
                  <a:srgbClr val="002060"/>
                </a:solidFill>
                <a:latin typeface="+mn-lt"/>
                <a:ea typeface="Roboto"/>
              </a:rPr>
              <a:t>RCP4.5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rappresenta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uno scenario di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emissioni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moderate in cui le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emissioni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di gas serra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stabilizzano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intorno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alla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metà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del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secolo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e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diminuiscono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gradualmente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in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seguito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.</a:t>
            </a:r>
          </a:p>
          <a:p>
            <a:pPr algn="just"/>
            <a:endParaRPr lang="en-US" dirty="0">
              <a:solidFill>
                <a:srgbClr val="FF0000"/>
              </a:solidFill>
              <a:latin typeface="+mn-lt"/>
            </a:endParaRPr>
          </a:p>
          <a:p>
            <a:pPr algn="just"/>
            <a:r>
              <a:rPr lang="en-US" b="1" dirty="0">
                <a:solidFill>
                  <a:srgbClr val="FF0000"/>
                </a:solidFill>
                <a:latin typeface="+mn-lt"/>
              </a:rPr>
              <a:t>RCP8.5 (Representative Concentration Pathway 8.5): </a:t>
            </a:r>
          </a:p>
          <a:p>
            <a:pPr algn="just"/>
            <a:r>
              <a:rPr lang="en-US" sz="1800" b="1" i="1" dirty="0">
                <a:solidFill>
                  <a:srgbClr val="002060"/>
                </a:solidFill>
                <a:latin typeface="+mn-lt"/>
                <a:ea typeface="Roboto"/>
              </a:rPr>
              <a:t>RCP8.5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rappresenta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uno scenario ad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alte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emissioni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. In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questo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scenario, le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emissioni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di gas serra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continuano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ad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aumentare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per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tutto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il 21°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secolo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senza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significativi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sforzi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 di </a:t>
            </a:r>
            <a:r>
              <a:rPr lang="en-US" sz="1800" i="1" dirty="0" err="1">
                <a:solidFill>
                  <a:srgbClr val="002060"/>
                </a:solidFill>
                <a:latin typeface="+mn-lt"/>
                <a:ea typeface="Roboto"/>
              </a:rPr>
              <a:t>mitigazione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08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F8065A-18A2-75E9-F81A-1059C8D46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5" y="196868"/>
            <a:ext cx="4667563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Modelli climatici regionali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FA6B2B-8B6B-ACF9-4592-61A91391E2C4}"/>
              </a:ext>
            </a:extLst>
          </p:cNvPr>
          <p:cNvSpPr txBox="1"/>
          <p:nvPr/>
        </p:nvSpPr>
        <p:spPr>
          <a:xfrm>
            <a:off x="145112" y="1162244"/>
            <a:ext cx="51979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Il programma </a:t>
            </a: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</a:rPr>
              <a:t>CORDEX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 ha lo scopo di produrre simulazioni climatiche tramite modelli regionali in diverse aree del globo che serviranno come input per gli studi sull'impatto e l'adattamento ai cambiamenti climatici. </a:t>
            </a:r>
          </a:p>
          <a:p>
            <a:pPr algn="just"/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L’obiettivo è quello di garantire il </a:t>
            </a:r>
            <a:r>
              <a:rPr lang="it-IT" sz="1800" i="1" dirty="0" err="1">
                <a:solidFill>
                  <a:srgbClr val="002060"/>
                </a:solidFill>
                <a:latin typeface="+mn-lt"/>
                <a:ea typeface="Roboto"/>
              </a:rPr>
              <a:t>downscaling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 tramite un set di </a:t>
            </a:r>
            <a:r>
              <a:rPr lang="it-IT" sz="1800" i="1" dirty="0" err="1">
                <a:solidFill>
                  <a:srgbClr val="002060"/>
                </a:solidFill>
                <a:latin typeface="+mn-lt"/>
                <a:ea typeface="Roboto"/>
              </a:rPr>
              <a:t>RCMs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 forzati da diverse proiezioni </a:t>
            </a:r>
            <a:r>
              <a:rPr lang="en-US" sz="1800" i="1" dirty="0">
                <a:solidFill>
                  <a:srgbClr val="002060"/>
                </a:solidFill>
                <a:latin typeface="+mn-lt"/>
                <a:ea typeface="Roboto"/>
              </a:rPr>
              <a:t>GCMs</a:t>
            </a:r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, prodotti in maniera coordinata da diversi Istituti. </a:t>
            </a:r>
          </a:p>
          <a:p>
            <a:pPr algn="just"/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In particolare EURO-CORDEX si occupa di fornire questi dati sull’area europea.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C4C6E6C-40EF-ED67-8E72-FC8837DD2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352" y="4045256"/>
            <a:ext cx="1116458" cy="50892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224519F-D248-9BA9-EF02-CF5747F1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37" y="4342464"/>
            <a:ext cx="3223254" cy="21771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350F24-F776-08FF-86B8-07D114A95FF7}"/>
              </a:ext>
            </a:extLst>
          </p:cNvPr>
          <p:cNvSpPr txBox="1"/>
          <p:nvPr/>
        </p:nvSpPr>
        <p:spPr>
          <a:xfrm>
            <a:off x="7515932" y="1179640"/>
            <a:ext cx="45309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i="1" dirty="0">
                <a:solidFill>
                  <a:srgbClr val="002060"/>
                </a:solidFill>
                <a:latin typeface="+mn-lt"/>
                <a:ea typeface="Roboto"/>
              </a:rPr>
              <a:t>Il CMCC ha pubblicato, recentemente, delle proiezioni climatiche ad altissima risoluzione sull’Italia. Tale dataset ha dimostrato, attraverso confronti con dati stato dell’arte, capacità analoghe nel rappresentare il clima e dei miglioramenti per quanto attiene analisi di valori estremi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91680CC-D054-6FD7-FB4D-69D7A06F7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52" t="38071" r="26149" b="19909"/>
          <a:stretch/>
        </p:blipFill>
        <p:spPr>
          <a:xfrm>
            <a:off x="9038088" y="3236584"/>
            <a:ext cx="1694060" cy="1815882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7CA7AAB6-9279-4622-5367-B8154B346D3C}"/>
              </a:ext>
            </a:extLst>
          </p:cNvPr>
          <p:cNvGrpSpPr/>
          <p:nvPr/>
        </p:nvGrpSpPr>
        <p:grpSpPr>
          <a:xfrm>
            <a:off x="7971799" y="5180621"/>
            <a:ext cx="2375850" cy="575271"/>
            <a:chOff x="5402082" y="4109687"/>
            <a:chExt cx="5229225" cy="1910847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C8EE3A3-07A1-6EB8-F996-351D91C95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86" t="16254" r="33500" b="58596"/>
            <a:stretch/>
          </p:blipFill>
          <p:spPr>
            <a:xfrm>
              <a:off x="5402082" y="4109687"/>
              <a:ext cx="5229225" cy="1910847"/>
            </a:xfrm>
            <a:prstGeom prst="rect">
              <a:avLst/>
            </a:prstGeom>
            <a:ln w="6350">
              <a:noFill/>
            </a:ln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EC9858D0-2E6C-4B96-9AC2-3D8CD1E82DA7}"/>
                </a:ext>
              </a:extLst>
            </p:cNvPr>
            <p:cNvSpPr/>
            <p:nvPr/>
          </p:nvSpPr>
          <p:spPr>
            <a:xfrm>
              <a:off x="9767707" y="4606501"/>
              <a:ext cx="808853" cy="1534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4AACC4E-9724-1359-D800-69BBA7D8E12A}"/>
              </a:ext>
            </a:extLst>
          </p:cNvPr>
          <p:cNvSpPr txBox="1"/>
          <p:nvPr/>
        </p:nvSpPr>
        <p:spPr>
          <a:xfrm>
            <a:off x="7950473" y="5884047"/>
            <a:ext cx="3869290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it-IT" sz="1000" dirty="0"/>
              <a:t>I dati possono essere scaricati gratuitamente (in formato nativo </a:t>
            </a:r>
            <a:r>
              <a:rPr lang="it-IT" sz="1000" dirty="0" err="1"/>
              <a:t>netcdf</a:t>
            </a:r>
            <a:r>
              <a:rPr lang="it-IT" sz="1000" dirty="0"/>
              <a:t> sul DDS del CMCC https://dds.cmcc.it/</a:t>
            </a:r>
          </a:p>
        </p:txBody>
      </p:sp>
    </p:spTree>
    <p:extLst>
      <p:ext uri="{BB962C8B-B14F-4D97-AF65-F5344CB8AC3E}">
        <p14:creationId xmlns:p14="http://schemas.microsoft.com/office/powerpoint/2010/main" val="27459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77948-8E0A-F306-0C59-551C27877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6680"/>
            <a:ext cx="9119062" cy="939337"/>
          </a:xfrm>
        </p:spPr>
        <p:txBody>
          <a:bodyPr>
            <a:noAutofit/>
          </a:bodyPr>
          <a:lstStyle/>
          <a:p>
            <a:r>
              <a:rPr lang="it-IT" sz="2400" dirty="0"/>
              <a:t>Scenari di cambiamento climatico sull’Italia (utilizzando dati EURO-CORDEX) </a:t>
            </a:r>
            <a:br>
              <a:rPr lang="it-IT" sz="2000" dirty="0"/>
            </a:br>
            <a:r>
              <a:rPr lang="it-IT" sz="1000" dirty="0"/>
              <a:t>mappe e risultati dal PNACC (https://www.mase.gov.it/notizie/clima-approvato-il-piano-nazionale-di-adattamento-ai-cambiamenti-climatici)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609C3F-F0A5-8139-C4C8-8E8EDB1BEB4E}"/>
              </a:ext>
            </a:extLst>
          </p:cNvPr>
          <p:cNvSpPr txBox="1"/>
          <p:nvPr/>
        </p:nvSpPr>
        <p:spPr>
          <a:xfrm>
            <a:off x="1522931" y="4445754"/>
            <a:ext cx="856872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it-IT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it-IT" b="1" i="1" dirty="0">
                <a:solidFill>
                  <a:srgbClr val="002060"/>
                </a:solidFill>
                <a:latin typeface="+mn-lt"/>
                <a:ea typeface="Roboto"/>
              </a:rPr>
              <a:t>Aumento generalizzato delle ondate di caldo.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rgbClr val="002060"/>
                </a:solidFill>
                <a:latin typeface="+mn-lt"/>
                <a:ea typeface="Roboto"/>
              </a:rPr>
              <a:t>Significativo aumento del pericolo incendi in particolare sugli Appennini e sulle Alpi. 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rgbClr val="002060"/>
                </a:solidFill>
                <a:latin typeface="+mn-lt"/>
                <a:ea typeface="Roboto"/>
              </a:rPr>
              <a:t>Incremento del numero di episodi di siccità, in particolare nel sud Italia (incluso le isole). 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rgbClr val="002060"/>
                </a:solidFill>
                <a:latin typeface="+mn-lt"/>
                <a:ea typeface="Roboto"/>
              </a:rPr>
              <a:t>Diminuzione delle precipitazioni complessive annue (fino al 20% nel 2050).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rgbClr val="002060"/>
                </a:solidFill>
                <a:latin typeface="+mn-lt"/>
                <a:ea typeface="Roboto"/>
              </a:rPr>
              <a:t>Per le mareggiate più estreme è atteso un incremento specie nell’alto adriatico, mar ligure ed alto tirreno.</a:t>
            </a:r>
          </a:p>
          <a:p>
            <a:pPr marL="285750" indent="-285750" algn="just">
              <a:buFontTx/>
              <a:buChar char="-"/>
            </a:pPr>
            <a:r>
              <a:rPr lang="it-IT" i="1" dirty="0">
                <a:solidFill>
                  <a:srgbClr val="002060"/>
                </a:solidFill>
                <a:latin typeface="+mn-lt"/>
                <a:ea typeface="Roboto"/>
              </a:rPr>
              <a:t>Generale incremento dell’ intensità e della frequenza degli eventi estremi di precipitazione.</a:t>
            </a:r>
          </a:p>
          <a:p>
            <a:pPr marL="285750" indent="-285750" algn="just">
              <a:buFontTx/>
              <a:buChar char="-"/>
            </a:pPr>
            <a:endParaRPr lang="it-IT" sz="1400" b="1" dirty="0">
              <a:solidFill>
                <a:srgbClr val="374151"/>
              </a:solidFill>
              <a:latin typeface="Söhne"/>
            </a:endParaRPr>
          </a:p>
          <a:p>
            <a:pPr marL="285750" indent="-285750" algn="just">
              <a:buFontTx/>
              <a:buChar char="-"/>
            </a:pPr>
            <a:endParaRPr lang="it-IT" sz="1500" b="1" dirty="0">
              <a:solidFill>
                <a:srgbClr val="374151"/>
              </a:solidFill>
              <a:latin typeface="Söhne"/>
            </a:endParaRPr>
          </a:p>
          <a:p>
            <a:pPr algn="just"/>
            <a:endParaRPr lang="it-IT" sz="1500" b="1" dirty="0">
              <a:solidFill>
                <a:srgbClr val="374151"/>
              </a:solidFill>
              <a:latin typeface="Söhne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77F8D1B-CEAC-FD1A-671D-993F17615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6" t="14622" r="3233"/>
          <a:stretch/>
        </p:blipFill>
        <p:spPr>
          <a:xfrm>
            <a:off x="6212934" y="1458180"/>
            <a:ext cx="5746314" cy="250851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A302D4-C2F4-6F9D-E703-4A712DF2479E}"/>
              </a:ext>
            </a:extLst>
          </p:cNvPr>
          <p:cNvSpPr txBox="1"/>
          <p:nvPr/>
        </p:nvSpPr>
        <p:spPr>
          <a:xfrm rot="10800000" flipV="1">
            <a:off x="7548617" y="4078740"/>
            <a:ext cx="5825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i="1" dirty="0">
                <a:solidFill>
                  <a:srgbClr val="002060"/>
                </a:solidFill>
                <a:latin typeface="+mn-lt"/>
                <a:ea typeface="Roboto"/>
              </a:rPr>
              <a:t>Aumento piogge massime giornaliere</a:t>
            </a:r>
          </a:p>
        </p:txBody>
      </p:sp>
      <p:pic>
        <p:nvPicPr>
          <p:cNvPr id="9" name="image12.png">
            <a:extLst>
              <a:ext uri="{FF2B5EF4-FFF2-40B4-BE49-F238E27FC236}">
                <a16:creationId xmlns:a16="http://schemas.microsoft.com/office/drawing/2014/main" id="{F966A8C6-889B-C120-B7B5-3701FDDDC02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9432" y="1330504"/>
            <a:ext cx="4583900" cy="2589758"/>
          </a:xfrm>
          <a:prstGeom prst="rect">
            <a:avLst/>
          </a:prstGeom>
          <a:ln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1FD53CD-4B36-275A-6495-A4C276A373E8}"/>
              </a:ext>
            </a:extLst>
          </p:cNvPr>
          <p:cNvSpPr txBox="1"/>
          <p:nvPr/>
        </p:nvSpPr>
        <p:spPr>
          <a:xfrm>
            <a:off x="712976" y="3920262"/>
            <a:ext cx="5194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200" i="1" dirty="0">
                <a:solidFill>
                  <a:srgbClr val="002060"/>
                </a:solidFill>
                <a:latin typeface="+mn-lt"/>
                <a:ea typeface="Roboto"/>
              </a:rPr>
              <a:t>Andamento temporale, fino al 2100, della media annua della temperatura media giornaliera a livello nazionale, considerando un ensemble di modelli EURO-CORDEX</a:t>
            </a:r>
          </a:p>
        </p:txBody>
      </p:sp>
    </p:spTree>
    <p:extLst>
      <p:ext uri="{BB962C8B-B14F-4D97-AF65-F5344CB8AC3E}">
        <p14:creationId xmlns:p14="http://schemas.microsoft.com/office/powerpoint/2010/main" val="317110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98CAC8-BB0F-A2D7-E18E-9773B10CB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5" y="196868"/>
            <a:ext cx="8898741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Attività svolte nell’ambito del progetto PNC-Clima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79489F-AF51-D21E-F8F8-F7D205A88756}"/>
              </a:ext>
            </a:extLst>
          </p:cNvPr>
          <p:cNvSpPr txBox="1"/>
          <p:nvPr/>
        </p:nvSpPr>
        <p:spPr>
          <a:xfrm>
            <a:off x="536000" y="1391619"/>
            <a:ext cx="44303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1</a:t>
            </a:r>
          </a:p>
          <a:p>
            <a:endParaRPr lang="it-IT" sz="2400" b="1" dirty="0">
              <a:solidFill>
                <a:srgbClr val="1A60A6"/>
              </a:solidFill>
              <a:latin typeface="+mn-lt"/>
              <a:sym typeface="Helvetica Neue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Scenari di cambiamento climatico a scala nazionale per il periodo 2036-2065 e 2071-2100 con dati EURO-CORDEX (risoluzione ~ 12km)</a:t>
            </a:r>
          </a:p>
          <a:p>
            <a:endParaRPr lang="it-IT" sz="2400" b="1" dirty="0">
              <a:solidFill>
                <a:srgbClr val="1A60A6"/>
              </a:solidFill>
              <a:latin typeface="Helvetica Neue"/>
              <a:sym typeface="Helvetica Neue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AE1C6E-69EA-9B96-F342-AF38054B7F56}"/>
              </a:ext>
            </a:extLst>
          </p:cNvPr>
          <p:cNvSpPr txBox="1"/>
          <p:nvPr/>
        </p:nvSpPr>
        <p:spPr>
          <a:xfrm>
            <a:off x="536000" y="3431008"/>
            <a:ext cx="465608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2</a:t>
            </a:r>
          </a:p>
          <a:p>
            <a:endParaRPr lang="it-IT" sz="1800" b="1" i="1" dirty="0">
              <a:solidFill>
                <a:srgbClr val="002060"/>
              </a:solidFill>
              <a:latin typeface="+mn-lt"/>
              <a:ea typeface="Roboto"/>
              <a:sym typeface="Helvetica Neu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8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Scenari di cambiamento climatico per le 6 aree target per il periodo 2036-2065 con proiezione VHR-PRO_IT (~2km)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1A60A6"/>
              </a:solidFill>
              <a:latin typeface="Helvetica Neue"/>
              <a:sym typeface="Helvetica Neue"/>
            </a:endParaRPr>
          </a:p>
          <a:p>
            <a:endParaRPr lang="it-IT" sz="2400" b="1" dirty="0">
              <a:solidFill>
                <a:srgbClr val="1A60A6"/>
              </a:solidFill>
              <a:latin typeface="Helvetica Neue"/>
              <a:sym typeface="Helvetica Neue"/>
            </a:endParaRPr>
          </a:p>
        </p:txBody>
      </p:sp>
      <p:pic>
        <p:nvPicPr>
          <p:cNvPr id="5" name="Immagine 4" descr="Immagine che contiene testo, mappa, diagramma&#10;&#10;Il contenuto generato dall'IA potrebbe non essere corretto.">
            <a:extLst>
              <a:ext uri="{FF2B5EF4-FFF2-40B4-BE49-F238E27FC236}">
                <a16:creationId xmlns:a16="http://schemas.microsoft.com/office/drawing/2014/main" id="{532026C7-48DB-67EA-F2CD-145A02EC9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318" y="1232321"/>
            <a:ext cx="3824898" cy="51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5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8BADD-F549-D424-A716-6A047A78B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8386" y="363123"/>
            <a:ext cx="9181374" cy="656199"/>
          </a:xfrm>
        </p:spPr>
        <p:txBody>
          <a:bodyPr>
            <a:normAutofit fontScale="90000"/>
          </a:bodyPr>
          <a:lstStyle/>
          <a:p>
            <a:r>
              <a:rPr lang="it-IT" dirty="0"/>
              <a:t>Indicatori climatici utilizzati per la caratterizzazione del clima futuro atteso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1522ED1-2E23-CE3C-4C00-EE50E5B40A23}"/>
              </a:ext>
            </a:extLst>
          </p:cNvPr>
          <p:cNvSpPr txBox="1"/>
          <p:nvPr/>
        </p:nvSpPr>
        <p:spPr>
          <a:xfrm>
            <a:off x="1529590" y="1275562"/>
            <a:ext cx="443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5DC8A5-D153-6DB6-1678-E99E8474C479}"/>
              </a:ext>
            </a:extLst>
          </p:cNvPr>
          <p:cNvSpPr txBox="1"/>
          <p:nvPr/>
        </p:nvSpPr>
        <p:spPr>
          <a:xfrm>
            <a:off x="8334703" y="1275562"/>
            <a:ext cx="18918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002060"/>
                </a:solidFill>
                <a:latin typeface="+mn-lt"/>
                <a:ea typeface="Roboto"/>
                <a:sym typeface="Helvetica Neue"/>
              </a:rPr>
              <a:t>ATTIVITA’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b="1" i="1" dirty="0">
              <a:solidFill>
                <a:srgbClr val="002060"/>
              </a:solidFill>
              <a:latin typeface="Roboto"/>
              <a:ea typeface="Roboto"/>
              <a:sym typeface="Helvetica Neue"/>
            </a:endParaRPr>
          </a:p>
          <a:p>
            <a:endParaRPr lang="it-IT" sz="2400" b="1" dirty="0">
              <a:solidFill>
                <a:srgbClr val="1A60A6"/>
              </a:solidFill>
              <a:latin typeface="Helvetica Neue"/>
              <a:sym typeface="Helvetica Neue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2D7FF6-C71F-BEE6-3ABF-4E20C40B7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5392" y="1675672"/>
            <a:ext cx="5187343" cy="40885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26CDD22-E1F3-34FF-8F45-102B7D22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86" y="1675672"/>
            <a:ext cx="4430331" cy="48952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555E091-F28E-C23F-CA49-4F0F541D4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047" y="2773911"/>
            <a:ext cx="3563884" cy="73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20846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lo_CMCC_slide_Layout" id="{904730B0-4CBD-D642-9465-D44F8BF93DA2}" vid="{414AE702-4D6F-1F4A-A18A-D2818B447341}"/>
    </a:ext>
  </a:extLst>
</a:theme>
</file>

<file path=ppt/theme/theme2.xml><?xml version="1.0" encoding="utf-8"?>
<a:theme xmlns:a="http://schemas.openxmlformats.org/drawingml/2006/main" name="Inner Page Cmcc Presentation">
  <a:themeElements>
    <a:clrScheme name="2025_CMCC_Presentation_Template">
      <a:dk1>
        <a:srgbClr val="FE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lo_CMCC_slide_Layout" id="{904730B0-4CBD-D642-9465-D44F8BF93DA2}" vid="{4DC22BA0-D71C-944D-8762-C8B7CCF4E46B}"/>
    </a:ext>
  </a:extLst>
</a:theme>
</file>

<file path=ppt/theme/theme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lo_CMCC_slide_Layout" id="{904730B0-4CBD-D642-9465-D44F8BF93DA2}" vid="{11D27548-C665-F74C-95C4-03100779A7AB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Modello_CMCC_slide_Layout (1)</Template>
  <TotalTime>0</TotalTime>
  <Words>1634</Words>
  <Application>Microsoft Office PowerPoint</Application>
  <PresentationFormat>Widescreen</PresentationFormat>
  <Paragraphs>156</Paragraphs>
  <Slides>22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34" baseType="lpstr">
      <vt:lpstr>Wingdings</vt:lpstr>
      <vt:lpstr>Roboto</vt:lpstr>
      <vt:lpstr>Söhne</vt:lpstr>
      <vt:lpstr>Avenir Book</vt:lpstr>
      <vt:lpstr>Arial</vt:lpstr>
      <vt:lpstr>Open Sans</vt:lpstr>
      <vt:lpstr>Calibri</vt:lpstr>
      <vt:lpstr>Georgia</vt:lpstr>
      <vt:lpstr>Helvetica Neue</vt:lpstr>
      <vt:lpstr>Personalizza struttura</vt:lpstr>
      <vt:lpstr>Inner Page Cmcc Presentation</vt:lpstr>
      <vt:lpstr>1_Personalizza struttura</vt:lpstr>
      <vt:lpstr>SCENARI DI CAMBIAMENTO CLIMATICO:DATI NAZIONALI E NELLE AREE URBANE</vt:lpstr>
      <vt:lpstr>Presentazione standard di PowerPoint</vt:lpstr>
      <vt:lpstr>Presentazione standard di PowerPoint</vt:lpstr>
      <vt:lpstr>Modelli climatici a cascata</vt:lpstr>
      <vt:lpstr>Gli scenari di cambiamento climatico CMIP5</vt:lpstr>
      <vt:lpstr>Modelli climatici regionali</vt:lpstr>
      <vt:lpstr>Scenari di cambiamento climatico sull’Italia (utilizzando dati EURO-CORDEX)  mappe e risultati dal PNACC (https://www.mase.gov.it/notizie/clima-approvato-il-piano-nazionale-di-adattamento-ai-cambiamenti-climatici)</vt:lpstr>
      <vt:lpstr>Attività svolte nell’ambito del progetto PNC-Clima</vt:lpstr>
      <vt:lpstr>Indicatori climatici utilizzati per la caratterizzazione del clima futuro atteso</vt:lpstr>
      <vt:lpstr>Scenari di cambiamento climatico sull’Italia (utilizzando dati EURO-CORDEX) 2036-2065 (2050s)</vt:lpstr>
      <vt:lpstr>Scenari di cambiamento climatico sull’Italia (utilizzando dati EURO-CORDEX) 2071-2100 (2085s) </vt:lpstr>
      <vt:lpstr>Scenari di cambiamento climatico sull’Italia (utilizzando dati EURO-CORDEX) 2036-2065 (2050s) </vt:lpstr>
      <vt:lpstr>Scenari di cambiamento climatico sull’Italia (utilizzando dati EURO-CORDEX) 2071-2100 (2085s) </vt:lpstr>
      <vt:lpstr>Proiezione climatica VHR-PRO_IT (Very High-Resolution PROjection for ITaly, Raffa et al. 2023) a supporto di attività di ricerca  </vt:lpstr>
      <vt:lpstr>Proiezione climatica VHR-PRO_IT (Very High-Resolution PROjection for ITaly, Raffa et al. 2023) a supporto di attività di ricerca  </vt:lpstr>
      <vt:lpstr>Proiezione climatica VHR-PRO_IT (Very High-Resolution PROjection for ITaly, Raffa et al. 2023) a supporto di attività di ricerca  </vt:lpstr>
      <vt:lpstr>Proiezione climatica VHR-PRO_IT (Very High-Resolution PROjection for ITaly, Raffa et al. 2023) a supporto di attività di ricerca  </vt:lpstr>
      <vt:lpstr>Proiezione climatica VHR-PRO_IT (Very High-Resolution PROjection for ITaly, Raffa et al. 2023) a supporto di attività di ricerca  </vt:lpstr>
      <vt:lpstr>Proiezione climatica VHR-PRO_IT (Very High-Resolution PROjection for ITaly, Raffa et al. 2023) a supporto di attività di ricerca  </vt:lpstr>
      <vt:lpstr>Conclusioni</vt:lpstr>
      <vt:lpstr>Presentazione standard di PowerPoint</vt:lpstr>
      <vt:lpstr>Gli scenari di cambiamento climatico CMIP6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Alessandro Pugliese</dc:creator>
  <cp:lastModifiedBy>Alessandro Pugliese</cp:lastModifiedBy>
  <cp:revision>17</cp:revision>
  <dcterms:created xsi:type="dcterms:W3CDTF">2025-05-14T13:01:34Z</dcterms:created>
  <dcterms:modified xsi:type="dcterms:W3CDTF">2025-05-21T06:36:10Z</dcterms:modified>
</cp:coreProperties>
</file>